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1" r:id="rId5"/>
    <p:sldId id="259" r:id="rId6"/>
    <p:sldId id="288" r:id="rId7"/>
    <p:sldId id="292" r:id="rId8"/>
    <p:sldId id="283" r:id="rId9"/>
    <p:sldId id="293" r:id="rId10"/>
    <p:sldId id="285" r:id="rId11"/>
    <p:sldId id="284" r:id="rId12"/>
    <p:sldId id="262" r:id="rId13"/>
    <p:sldId id="263" r:id="rId14"/>
    <p:sldId id="266" r:id="rId15"/>
    <p:sldId id="267" r:id="rId16"/>
    <p:sldId id="268" r:id="rId17"/>
    <p:sldId id="270" r:id="rId18"/>
    <p:sldId id="271" r:id="rId19"/>
    <p:sldId id="272" r:id="rId20"/>
    <p:sldId id="276" r:id="rId21"/>
    <p:sldId id="286" r:id="rId22"/>
    <p:sldId id="287" r:id="rId23"/>
    <p:sldId id="290" r:id="rId24"/>
    <p:sldId id="289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E0EE3-7AA2-4EC8-910C-2E0F90E405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220C0-9AA9-48DD-8D55-D6597B579D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469CF-E08D-47A6-AE42-E5495EA166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32DEF-CC3F-4FF1-9A96-7D3A567F87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A9158-2F63-41CA-8BCA-748991F100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C5F8F-517C-40AB-B68F-A8A3643329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EDE3F-180A-42FB-97FE-AE010149ED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2DC74-9550-4B62-860C-3358773A0C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8FB86-D70F-4CA0-9112-F942018AB1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8E6E1-42A2-4A0E-B05E-151784DA4D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DC604-6094-48A3-B044-264E83C87CF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F48FE17-EEB7-42A8-A9A1-0B3B204A18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diccionarioargen00garzuoft/page/n6" TargetMode="External"/><Relationship Id="rId7" Type="http://schemas.openxmlformats.org/officeDocument/2006/relationships/hyperlink" Target="http://ntlle.rae.es/ntlle/SrvltGUILoginNtlle" TargetMode="External"/><Relationship Id="rId2" Type="http://schemas.openxmlformats.org/officeDocument/2006/relationships/hyperlink" Target="https://commons.wikimedia.org/w/index.php?title=File:El_idioma_del_delito_-_Antonio_Dellepiane.pdf&amp;page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ae.es/recursos/diccionarios/dpd" TargetMode="External"/><Relationship Id="rId5" Type="http://schemas.openxmlformats.org/officeDocument/2006/relationships/hyperlink" Target="http://dle.rae.es/?w=diccionario" TargetMode="External"/><Relationship Id="rId4" Type="http://schemas.openxmlformats.org/officeDocument/2006/relationships/hyperlink" Target="http://www.catalogoweb.com.ar/rla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gs.edu.ar/cultura/museo-de-la-lengua/columnas-radiales" TargetMode="External"/><Relationship Id="rId2" Type="http://schemas.openxmlformats.org/officeDocument/2006/relationships/hyperlink" Target="https://www.ungs.edu.ar/cultura/museo-de-la-lengua/museo-de-la-lengu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gs.edu.ar/cultura/museo-de-la-lengua/actividades-y-juegos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873250"/>
          </a:xfrm>
        </p:spPr>
        <p:txBody>
          <a:bodyPr/>
          <a:lstStyle/>
          <a:p>
            <a:pPr eaLnBrk="1" hangingPunct="1"/>
            <a:r>
              <a:rPr lang="es-ES" sz="2400" b="1" dirty="0" smtClean="0"/>
              <a:t>Mataburros: la lengua de la calle en diccionarios argentinos</a:t>
            </a:r>
            <a:br>
              <a:rPr lang="es-ES" sz="2400" b="1" dirty="0" smtClean="0"/>
            </a:b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1800" b="1" dirty="0" smtClean="0"/>
              <a:t>Gabriela </a:t>
            </a:r>
            <a:r>
              <a:rPr lang="es-ES" sz="1800" b="1" dirty="0" err="1" smtClean="0"/>
              <a:t>Resnik</a:t>
            </a:r>
            <a:r>
              <a:rPr lang="es-ES" sz="1800" b="1" dirty="0"/>
              <a:t/>
            </a:r>
            <a:br>
              <a:rPr lang="es-ES" sz="1800" b="1" dirty="0"/>
            </a:br>
            <a:r>
              <a:rPr lang="es-ES" sz="1400" b="1" dirty="0" smtClean="0"/>
              <a:t>(con la colaboración de Andrea </a:t>
            </a:r>
            <a:r>
              <a:rPr lang="es-ES" sz="1400" b="1" dirty="0" err="1" smtClean="0"/>
              <a:t>Bohrn</a:t>
            </a:r>
            <a:r>
              <a:rPr lang="es-ES" sz="1400" b="1" dirty="0" smtClean="0"/>
              <a:t>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08500"/>
            <a:ext cx="6400800" cy="1440780"/>
          </a:xfrm>
        </p:spPr>
        <p:txBody>
          <a:bodyPr/>
          <a:lstStyle/>
          <a:p>
            <a:pPr eaLnBrk="1" hangingPunct="1"/>
            <a:r>
              <a:rPr lang="es-ES" sz="1800" i="1" dirty="0" smtClean="0"/>
              <a:t>XIX Encuentro de Bibliotecas del Noroeste del Conurbano Bonaerense</a:t>
            </a:r>
          </a:p>
          <a:p>
            <a:pPr eaLnBrk="1" hangingPunct="1"/>
            <a:r>
              <a:rPr lang="es-ES" sz="1800" dirty="0" smtClean="0"/>
              <a:t>Universidad Nacional de General Sarmiento</a:t>
            </a:r>
          </a:p>
          <a:p>
            <a:pPr eaLnBrk="1" hangingPunct="1"/>
            <a:r>
              <a:rPr lang="es-ES" sz="1800" dirty="0" smtClean="0"/>
              <a:t>5 de septiembre de 2019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es-AR" sz="2400" dirty="0" smtClean="0"/>
              <a:t>… con algunos juicios y advertencias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s-ES" sz="1800" dirty="0" smtClean="0"/>
          </a:p>
          <a:p>
            <a:pPr eaLnBrk="1" hangingPunct="1">
              <a:buFontTx/>
              <a:buNone/>
            </a:pPr>
            <a:r>
              <a:rPr lang="es-ES" sz="1800" dirty="0" smtClean="0"/>
              <a:t>	</a:t>
            </a:r>
            <a:endParaRPr lang="es-AR" sz="1800" dirty="0" smtClean="0"/>
          </a:p>
        </p:txBody>
      </p:sp>
      <p:pic>
        <p:nvPicPr>
          <p:cNvPr id="4" name="3 Imagen" descr="repunante abas de santillá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1124745"/>
            <a:ext cx="3580192" cy="2088232"/>
          </a:xfrm>
          <a:prstGeom prst="rect">
            <a:avLst/>
          </a:prstGeom>
        </p:spPr>
      </p:pic>
      <p:pic>
        <p:nvPicPr>
          <p:cNvPr id="5" name="4 Imagen" descr="voseo abad de santillá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124744"/>
            <a:ext cx="3600400" cy="4906014"/>
          </a:xfrm>
          <a:prstGeom prst="rect">
            <a:avLst/>
          </a:prstGeom>
        </p:spPr>
      </p:pic>
      <p:sp>
        <p:nvSpPr>
          <p:cNvPr id="17410" name="AutoShape 2" descr="ð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7" name="6 Imagen" descr="emoji calench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2276872"/>
            <a:ext cx="409632" cy="409632"/>
          </a:xfrm>
          <a:prstGeom prst="rect">
            <a:avLst/>
          </a:prstGeom>
        </p:spPr>
      </p:pic>
      <p:pic>
        <p:nvPicPr>
          <p:cNvPr id="8" name="7 Imagen" descr="emoji horrorizad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4797152"/>
            <a:ext cx="419159" cy="4191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pPr eaLnBrk="1" hangingPunct="1"/>
            <a:r>
              <a:rPr lang="es-AR" sz="2400" b="1" dirty="0" smtClean="0"/>
              <a:t>Los más recientes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611188" y="692696"/>
            <a:ext cx="8229600" cy="583192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sz="2000" b="1" dirty="0" smtClean="0"/>
              <a:t>Un registro riguroso: el </a:t>
            </a:r>
            <a:r>
              <a:rPr lang="es-ES" sz="2000" b="1" i="1" dirty="0" smtClean="0"/>
              <a:t>Nuevo Diccionario de Argentinismos</a:t>
            </a:r>
            <a:r>
              <a:rPr lang="es-ES" sz="2000" b="1" dirty="0" smtClean="0"/>
              <a:t> (1993)</a:t>
            </a:r>
          </a:p>
          <a:p>
            <a:pPr eaLnBrk="1" hangingPunct="1"/>
            <a:r>
              <a:rPr lang="es-ES" sz="2000" dirty="0" smtClean="0">
                <a:sym typeface="Wingdings" pitchFamily="2" charset="2"/>
              </a:rPr>
              <a:t>Actualización del léxico con un criterio puramente </a:t>
            </a:r>
            <a:r>
              <a:rPr lang="es-ES" sz="2000" dirty="0" smtClean="0">
                <a:solidFill>
                  <a:srgbClr val="FF0000"/>
                </a:solidFill>
                <a:sym typeface="Wingdings" pitchFamily="2" charset="2"/>
              </a:rPr>
              <a:t>contrastivo</a:t>
            </a:r>
          </a:p>
          <a:p>
            <a:pPr eaLnBrk="1" hangingPunct="1"/>
            <a:r>
              <a:rPr lang="es-ES" sz="2000" dirty="0" smtClean="0">
                <a:sym typeface="Wingdings" pitchFamily="2" charset="2"/>
              </a:rPr>
              <a:t>Inclusión de </a:t>
            </a:r>
            <a:r>
              <a:rPr lang="es-ES" sz="2000" dirty="0" smtClean="0">
                <a:solidFill>
                  <a:srgbClr val="FF0000"/>
                </a:solidFill>
                <a:sym typeface="Wingdings" pitchFamily="2" charset="2"/>
              </a:rPr>
              <a:t>lenguaje juvenil</a:t>
            </a:r>
            <a:r>
              <a:rPr lang="es-ES" sz="2000" dirty="0" smtClean="0">
                <a:sym typeface="Wingdings" pitchFamily="2" charset="2"/>
              </a:rPr>
              <a:t>: </a:t>
            </a:r>
            <a:r>
              <a:rPr lang="es-ES" sz="2000" i="1" dirty="0" err="1" smtClean="0"/>
              <a:t>persecuta</a:t>
            </a:r>
            <a:r>
              <a:rPr lang="es-ES" sz="2000" dirty="0" smtClean="0"/>
              <a:t>, </a:t>
            </a:r>
            <a:r>
              <a:rPr lang="es-ES" sz="2000" i="1" dirty="0" smtClean="0"/>
              <a:t>mambo</a:t>
            </a:r>
            <a:r>
              <a:rPr lang="es-ES" sz="2000" dirty="0" smtClean="0"/>
              <a:t>, </a:t>
            </a:r>
            <a:r>
              <a:rPr lang="es-ES" sz="2000" i="1" dirty="0" smtClean="0"/>
              <a:t>forro</a:t>
            </a:r>
            <a:r>
              <a:rPr lang="es-ES" sz="2000" dirty="0" smtClean="0"/>
              <a:t>, </a:t>
            </a:r>
            <a:r>
              <a:rPr lang="es-ES" sz="2000" i="1" dirty="0" smtClean="0"/>
              <a:t>andar copado</a:t>
            </a:r>
            <a:r>
              <a:rPr lang="es-ES" sz="2000" dirty="0" smtClean="0"/>
              <a:t> y apelativos como </a:t>
            </a:r>
            <a:r>
              <a:rPr lang="es-ES" sz="2000" i="1" dirty="0" smtClean="0"/>
              <a:t>flaco</a:t>
            </a:r>
            <a:r>
              <a:rPr lang="es-ES" sz="2000" dirty="0" smtClean="0"/>
              <a:t> o </a:t>
            </a:r>
            <a:r>
              <a:rPr lang="es-ES" sz="2000" i="1" dirty="0" smtClean="0"/>
              <a:t>boludo</a:t>
            </a:r>
          </a:p>
          <a:p>
            <a:pPr eaLnBrk="1" hangingPunct="1"/>
            <a:endParaRPr lang="es-AR" sz="2000" dirty="0" smtClean="0"/>
          </a:p>
          <a:p>
            <a:pPr eaLnBrk="1" hangingPunct="1">
              <a:buFontTx/>
              <a:buNone/>
            </a:pPr>
            <a:r>
              <a:rPr lang="es-ES" sz="2000" b="1" dirty="0" smtClean="0"/>
              <a:t>El primer diccionario académico: el </a:t>
            </a:r>
            <a:r>
              <a:rPr lang="es-ES" sz="2000" b="1" i="1" dirty="0" smtClean="0"/>
              <a:t>Diccionario del Habla de los Argentinos</a:t>
            </a:r>
            <a:r>
              <a:rPr lang="es-ES" sz="2000" b="1" dirty="0" smtClean="0"/>
              <a:t> (2003), de la AAL</a:t>
            </a:r>
          </a:p>
          <a:p>
            <a:pPr eaLnBrk="1" hangingPunct="1"/>
            <a:r>
              <a:rPr lang="es-ES" sz="2000" dirty="0" smtClean="0"/>
              <a:t>Enfoque </a:t>
            </a:r>
            <a:r>
              <a:rPr lang="es-ES" sz="2000" dirty="0" smtClean="0">
                <a:solidFill>
                  <a:srgbClr val="FF0000"/>
                </a:solidFill>
              </a:rPr>
              <a:t>más normativo </a:t>
            </a:r>
            <a:r>
              <a:rPr lang="es-ES" sz="2000" dirty="0" smtClean="0">
                <a:sym typeface="Wingdings" pitchFamily="2" charset="2"/>
              </a:rPr>
              <a:t> </a:t>
            </a:r>
            <a:r>
              <a:rPr lang="es-ES" sz="2000" dirty="0" smtClean="0"/>
              <a:t>Cobertura menor que la del </a:t>
            </a:r>
            <a:r>
              <a:rPr lang="es-ES" sz="2000" i="1" dirty="0" err="1" smtClean="0"/>
              <a:t>NDArg</a:t>
            </a:r>
            <a:r>
              <a:rPr lang="es-ES" sz="2000" i="1" dirty="0" smtClean="0"/>
              <a:t>, con </a:t>
            </a:r>
            <a:r>
              <a:rPr lang="es-ES" sz="2000" dirty="0" smtClean="0"/>
              <a:t>modesto registro de voces </a:t>
            </a:r>
            <a:r>
              <a:rPr lang="es-ES" sz="2000" dirty="0" err="1" smtClean="0"/>
              <a:t>tabuizadas</a:t>
            </a:r>
            <a:r>
              <a:rPr lang="es-ES" sz="2000" dirty="0" smtClean="0"/>
              <a:t> y exclusión de préstamos sin adaptación morfológica</a:t>
            </a:r>
          </a:p>
          <a:p>
            <a:pPr eaLnBrk="1" hangingPunct="1">
              <a:buFontTx/>
              <a:buNone/>
            </a:pPr>
            <a:r>
              <a:rPr lang="es-ES" sz="2000" dirty="0" smtClean="0"/>
              <a:t> </a:t>
            </a:r>
            <a:endParaRPr lang="es-AR" sz="2000" dirty="0" smtClean="0"/>
          </a:p>
          <a:p>
            <a:pPr eaLnBrk="1" hangingPunct="1">
              <a:buFontTx/>
              <a:buNone/>
            </a:pPr>
            <a:r>
              <a:rPr lang="es-ES" sz="2000" b="1" dirty="0" smtClean="0"/>
              <a:t>El primer registro no diferencial: el </a:t>
            </a:r>
            <a:r>
              <a:rPr lang="es-ES" sz="2000" b="1" i="1" dirty="0" smtClean="0"/>
              <a:t>Diccionario Integral del Español de la Argentina</a:t>
            </a:r>
            <a:r>
              <a:rPr lang="es-ES" sz="2000" b="1" dirty="0" smtClean="0"/>
              <a:t> (2008)</a:t>
            </a:r>
            <a:endParaRPr lang="es-AR" sz="2000" dirty="0" smtClean="0"/>
          </a:p>
          <a:p>
            <a:pPr eaLnBrk="1" hangingPunct="1"/>
            <a:r>
              <a:rPr lang="es-ES" sz="2000" dirty="0" smtClean="0"/>
              <a:t>Incluye vocabulario en uso en la Argentina</a:t>
            </a:r>
            <a:r>
              <a:rPr lang="es-ES" sz="2000" dirty="0" smtClean="0">
                <a:solidFill>
                  <a:srgbClr val="FF0000"/>
                </a:solidFill>
              </a:rPr>
              <a:t> sin referencia a otras variedades</a:t>
            </a:r>
            <a:r>
              <a:rPr lang="es-ES" sz="2000" dirty="0" smtClean="0"/>
              <a:t> </a:t>
            </a:r>
            <a:r>
              <a:rPr lang="es-ES" sz="2000" dirty="0" smtClean="0">
                <a:sym typeface="Wingdings" pitchFamily="2" charset="2"/>
              </a:rPr>
              <a:t> No solo actualización, sino </a:t>
            </a:r>
            <a:r>
              <a:rPr lang="es-ES" sz="2000" dirty="0" smtClean="0">
                <a:solidFill>
                  <a:srgbClr val="FF0000"/>
                </a:solidFill>
                <a:sym typeface="Wingdings" pitchFamily="2" charset="2"/>
              </a:rPr>
              <a:t>mayor cobertura</a:t>
            </a:r>
            <a:endParaRPr lang="es-AR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sz="2400" b="1" dirty="0" smtClean="0"/>
              <a:t>2. El español de la Argentina en los diccionarios de la RAE</a:t>
            </a:r>
            <a:r>
              <a:rPr lang="es-ES" dirty="0" smtClean="0"/>
              <a:t> 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s-AR" sz="2400" dirty="0" smtClean="0"/>
              <a:t>(o por qué tenemos que cubrir nuestro léxico)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2400" b="1" dirty="0" smtClean="0"/>
              <a:t>Una historia lexicográfica de </a:t>
            </a:r>
            <a:r>
              <a:rPr lang="es-ES" sz="2400" b="1" i="1" dirty="0" smtClean="0"/>
              <a:t>vos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/>
            <a:endParaRPr lang="es-AR" smtClean="0"/>
          </a:p>
        </p:txBody>
      </p:sp>
      <p:pic>
        <p:nvPicPr>
          <p:cNvPr id="11268" name="Picture 4" descr="Captura de pantalla 2015-10-16 14"/>
          <p:cNvPicPr>
            <a:picLocks noChangeAspect="1" noChangeArrowheads="1"/>
          </p:cNvPicPr>
          <p:nvPr/>
        </p:nvPicPr>
        <p:blipFill>
          <a:blip r:embed="rId2" cstate="print"/>
          <a:srcRect l="-1465" t="2953" r="12111" b="25179"/>
          <a:stretch>
            <a:fillRect/>
          </a:stretch>
        </p:blipFill>
        <p:spPr bwMode="auto">
          <a:xfrm>
            <a:off x="0" y="1341438"/>
            <a:ext cx="8713788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/>
            <a:r>
              <a:rPr lang="es-ES" sz="2400" i="1" smtClean="0"/>
              <a:t>DRAE</a:t>
            </a:r>
            <a:r>
              <a:rPr lang="es-ES" sz="2400" smtClean="0"/>
              <a:t> XIX (1970)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5113338"/>
          </a:xfrm>
        </p:spPr>
        <p:txBody>
          <a:bodyPr/>
          <a:lstStyle/>
          <a:p>
            <a:pPr eaLnBrk="1" hangingPunct="1"/>
            <a:endParaRPr lang="es-AR" smtClean="0"/>
          </a:p>
        </p:txBody>
      </p:sp>
      <p:pic>
        <p:nvPicPr>
          <p:cNvPr id="12292" name="Picture 4" descr="vos RAE 1970"/>
          <p:cNvPicPr>
            <a:picLocks noChangeAspect="1" noChangeArrowheads="1"/>
          </p:cNvPicPr>
          <p:nvPr/>
        </p:nvPicPr>
        <p:blipFill>
          <a:blip r:embed="rId2" cstate="print"/>
          <a:srcRect l="-1694" t="17517" r="25639" b="14542"/>
          <a:stretch>
            <a:fillRect/>
          </a:stretch>
        </p:blipFill>
        <p:spPr bwMode="auto">
          <a:xfrm>
            <a:off x="468313" y="836613"/>
            <a:ext cx="74168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s-ES" sz="2400" i="1" smtClean="0"/>
              <a:t>DRAE</a:t>
            </a:r>
            <a:r>
              <a:rPr lang="es-ES" sz="2400" smtClean="0"/>
              <a:t> XX (1984)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040313"/>
          </a:xfrm>
        </p:spPr>
        <p:txBody>
          <a:bodyPr/>
          <a:lstStyle/>
          <a:p>
            <a:pPr eaLnBrk="1" hangingPunct="1"/>
            <a:endParaRPr lang="es-AR" smtClean="0"/>
          </a:p>
        </p:txBody>
      </p:sp>
      <p:pic>
        <p:nvPicPr>
          <p:cNvPr id="13316" name="Picture 4" descr="vos RAE 1984"/>
          <p:cNvPicPr>
            <a:picLocks noChangeAspect="1" noChangeArrowheads="1"/>
          </p:cNvPicPr>
          <p:nvPr/>
        </p:nvPicPr>
        <p:blipFill>
          <a:blip r:embed="rId2" cstate="print"/>
          <a:srcRect l="1286" t="22423" r="26372" b="11613"/>
          <a:stretch>
            <a:fillRect/>
          </a:stretch>
        </p:blipFill>
        <p:spPr bwMode="auto">
          <a:xfrm>
            <a:off x="900113" y="981075"/>
            <a:ext cx="70548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s-ES" sz="2400" i="1" smtClean="0"/>
              <a:t>DRAE Manual</a:t>
            </a:r>
            <a:r>
              <a:rPr lang="es-ES" sz="2400" smtClean="0"/>
              <a:t> (1985 y 1989)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4968875"/>
          </a:xfrm>
        </p:spPr>
        <p:txBody>
          <a:bodyPr/>
          <a:lstStyle/>
          <a:p>
            <a:pPr eaLnBrk="1" hangingPunct="1"/>
            <a:endParaRPr lang="es-AR" smtClean="0"/>
          </a:p>
        </p:txBody>
      </p:sp>
      <p:pic>
        <p:nvPicPr>
          <p:cNvPr id="14340" name="Picture 4" descr="vos RAE 1985"/>
          <p:cNvPicPr>
            <a:picLocks noChangeAspect="1" noChangeArrowheads="1"/>
          </p:cNvPicPr>
          <p:nvPr/>
        </p:nvPicPr>
        <p:blipFill>
          <a:blip r:embed="rId2" cstate="print"/>
          <a:srcRect l="-1465" t="25374" r="20479" b="13588"/>
          <a:stretch>
            <a:fillRect/>
          </a:stretch>
        </p:blipFill>
        <p:spPr bwMode="auto">
          <a:xfrm>
            <a:off x="611188" y="1125538"/>
            <a:ext cx="789781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es-ES" sz="2400" i="1" smtClean="0"/>
              <a:t>DRAE</a:t>
            </a:r>
            <a:r>
              <a:rPr lang="es-ES" sz="2400" smtClean="0"/>
              <a:t> XXI (1992)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229600" cy="5400675"/>
          </a:xfrm>
        </p:spPr>
        <p:txBody>
          <a:bodyPr/>
          <a:lstStyle/>
          <a:p>
            <a:pPr eaLnBrk="1" hangingPunct="1"/>
            <a:endParaRPr lang="es-AR" smtClean="0"/>
          </a:p>
        </p:txBody>
      </p:sp>
      <p:pic>
        <p:nvPicPr>
          <p:cNvPr id="16388" name="Picture 4" descr="vos RAE 1992"/>
          <p:cNvPicPr>
            <a:picLocks noChangeAspect="1" noChangeArrowheads="1"/>
          </p:cNvPicPr>
          <p:nvPr/>
        </p:nvPicPr>
        <p:blipFill>
          <a:blip r:embed="rId2" cstate="print"/>
          <a:srcRect l="-961" t="20448" r="30800" b="5534"/>
          <a:stretch>
            <a:fillRect/>
          </a:stretch>
        </p:blipFill>
        <p:spPr bwMode="auto">
          <a:xfrm>
            <a:off x="684213" y="908050"/>
            <a:ext cx="6842125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s-ES" sz="2400" i="1" smtClean="0"/>
              <a:t>DRAE</a:t>
            </a:r>
            <a:r>
              <a:rPr lang="es-ES" sz="2400" smtClean="0"/>
              <a:t> XXII (2001)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68875"/>
          </a:xfrm>
        </p:spPr>
        <p:txBody>
          <a:bodyPr/>
          <a:lstStyle/>
          <a:p>
            <a:pPr eaLnBrk="1" hangingPunct="1"/>
            <a:endParaRPr lang="es-AR" smtClean="0"/>
          </a:p>
        </p:txBody>
      </p:sp>
      <p:pic>
        <p:nvPicPr>
          <p:cNvPr id="17412" name="Picture 5" descr="vos RAE 2001"/>
          <p:cNvPicPr>
            <a:picLocks noChangeAspect="1" noChangeArrowheads="1"/>
          </p:cNvPicPr>
          <p:nvPr/>
        </p:nvPicPr>
        <p:blipFill>
          <a:blip r:embed="rId2" cstate="print"/>
          <a:srcRect t="10339" b="12215"/>
          <a:stretch>
            <a:fillRect/>
          </a:stretch>
        </p:blipFill>
        <p:spPr bwMode="auto">
          <a:xfrm>
            <a:off x="395288" y="1196975"/>
            <a:ext cx="8353425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s-ES" sz="2400" i="1" smtClean="0"/>
              <a:t>DRAE</a:t>
            </a:r>
            <a:r>
              <a:rPr lang="es-ES" sz="2400" smtClean="0"/>
              <a:t> XXIII (2014)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es-AR" smtClean="0"/>
          </a:p>
        </p:txBody>
      </p:sp>
      <p:pic>
        <p:nvPicPr>
          <p:cNvPr id="18436" name="Picture 4" descr="vos RAE 2014"/>
          <p:cNvPicPr>
            <a:picLocks noChangeAspect="1" noChangeArrowheads="1"/>
          </p:cNvPicPr>
          <p:nvPr/>
        </p:nvPicPr>
        <p:blipFill>
          <a:blip r:embed="rId2" cstate="print"/>
          <a:srcRect l="896" t="12958" r="17142" b="13197"/>
          <a:stretch>
            <a:fillRect/>
          </a:stretch>
        </p:blipFill>
        <p:spPr bwMode="auto">
          <a:xfrm>
            <a:off x="611188" y="908050"/>
            <a:ext cx="79930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sz="2400" b="1" dirty="0" smtClean="0"/>
              <a:t>1. El español de la Argentina en sus diccionarios</a:t>
            </a:r>
            <a:r>
              <a:rPr lang="es-ES" dirty="0" smtClean="0"/>
              <a:t> 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/>
            <a:r>
              <a:rPr lang="es-AR" sz="2000" b="1" smtClean="0"/>
              <a:t>Actividades</a:t>
            </a:r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s-ES" sz="2000" dirty="0" smtClean="0"/>
              <a:t>Buscar las palabras </a:t>
            </a:r>
            <a:r>
              <a:rPr lang="es-ES" sz="2000" i="1" dirty="0" smtClean="0">
                <a:solidFill>
                  <a:srgbClr val="0070C0"/>
                </a:solidFill>
              </a:rPr>
              <a:t>chapa</a:t>
            </a:r>
            <a:r>
              <a:rPr lang="es-ES" sz="2000" i="1" dirty="0" smtClean="0"/>
              <a:t> y </a:t>
            </a:r>
            <a:r>
              <a:rPr lang="es-ES" sz="2000" i="1" dirty="0" err="1" smtClean="0">
                <a:solidFill>
                  <a:srgbClr val="0070C0"/>
                </a:solidFill>
              </a:rPr>
              <a:t>olfa</a:t>
            </a:r>
            <a:r>
              <a:rPr lang="es-ES" sz="2000" i="1" dirty="0" smtClean="0"/>
              <a:t> </a:t>
            </a:r>
            <a:r>
              <a:rPr lang="es-ES" sz="2000" dirty="0" smtClean="0"/>
              <a:t>en los siguientes diccionarios: </a:t>
            </a:r>
          </a:p>
          <a:p>
            <a:pPr marL="457200" indent="-457200" eaLnBrk="1" hangingPunct="1">
              <a:buNone/>
            </a:pPr>
            <a:r>
              <a:rPr lang="es-ES" sz="2000" dirty="0" smtClean="0"/>
              <a:t>	</a:t>
            </a:r>
            <a:r>
              <a:rPr lang="es-ES" sz="2000" i="1" dirty="0" smtClean="0"/>
              <a:t>Nuevo Diccionario de Argentinismos </a:t>
            </a:r>
            <a:r>
              <a:rPr lang="es-ES" sz="2000" dirty="0" smtClean="0"/>
              <a:t>(1993)/</a:t>
            </a:r>
            <a:r>
              <a:rPr lang="es-ES" sz="2000" i="1" dirty="0" smtClean="0"/>
              <a:t>Diccionario del español de Argentina</a:t>
            </a:r>
            <a:r>
              <a:rPr lang="es-ES" sz="2000" dirty="0" smtClean="0"/>
              <a:t> (2000)</a:t>
            </a:r>
          </a:p>
          <a:p>
            <a:pPr marL="457200" indent="-457200" eaLnBrk="1" hangingPunct="1">
              <a:buNone/>
            </a:pPr>
            <a:r>
              <a:rPr lang="es-ES" sz="2000" dirty="0" smtClean="0"/>
              <a:t>	</a:t>
            </a:r>
            <a:r>
              <a:rPr lang="es-ES" sz="2000" i="1" dirty="0" smtClean="0"/>
              <a:t>Diccionario del Habla de los Argentinos</a:t>
            </a:r>
            <a:r>
              <a:rPr lang="es-ES" sz="2000" dirty="0" smtClean="0"/>
              <a:t> (2003)</a:t>
            </a:r>
          </a:p>
          <a:p>
            <a:pPr marL="457200" indent="-457200" eaLnBrk="1" hangingPunct="1">
              <a:buNone/>
            </a:pPr>
            <a:r>
              <a:rPr lang="es-ES" sz="2000" i="1" dirty="0" smtClean="0"/>
              <a:t>	Diccionario Etimológico del lunfardo</a:t>
            </a:r>
            <a:r>
              <a:rPr lang="es-ES" sz="2000" dirty="0" smtClean="0"/>
              <a:t> (2004)</a:t>
            </a:r>
            <a:endParaRPr lang="es-ES" sz="2000" i="1" dirty="0" smtClean="0"/>
          </a:p>
          <a:p>
            <a:pPr marL="457200" indent="-457200" eaLnBrk="1" hangingPunct="1">
              <a:buNone/>
            </a:pPr>
            <a:r>
              <a:rPr lang="es-ES" sz="2000" dirty="0" smtClean="0"/>
              <a:t>	</a:t>
            </a:r>
            <a:r>
              <a:rPr lang="es-ES" sz="2000" i="1" dirty="0" smtClean="0"/>
              <a:t>Diccionario Integral del español de la Argentina </a:t>
            </a:r>
            <a:r>
              <a:rPr lang="es-ES" sz="2000" dirty="0" smtClean="0"/>
              <a:t>(2008)</a:t>
            </a:r>
          </a:p>
          <a:p>
            <a:pPr marL="457200" indent="-457200" eaLnBrk="1" hangingPunct="1">
              <a:buNone/>
            </a:pPr>
            <a:r>
              <a:rPr lang="es-ES" sz="2000" dirty="0" smtClean="0"/>
              <a:t>	</a:t>
            </a:r>
            <a:endParaRPr lang="es-AR" sz="2000" dirty="0" smtClean="0"/>
          </a:p>
          <a:p>
            <a:pPr eaLnBrk="1" hangingPunct="1">
              <a:buFontTx/>
              <a:buNone/>
            </a:pPr>
            <a:r>
              <a:rPr lang="es-ES" sz="2000" dirty="0" smtClean="0"/>
              <a:t> 2. ¿Qué diccionarios las incluyen? ¿Qué significado/s muestran?</a:t>
            </a:r>
            <a:endParaRPr lang="es-AR" sz="2000" dirty="0" smtClean="0"/>
          </a:p>
          <a:p>
            <a:pPr eaLnBrk="1" hangingPunct="1">
              <a:buFontTx/>
              <a:buNone/>
            </a:pPr>
            <a:r>
              <a:rPr lang="es-ES" sz="2000" dirty="0" smtClean="0"/>
              <a:t> </a:t>
            </a:r>
            <a:endParaRPr lang="es-AR" sz="2000" dirty="0" smtClean="0"/>
          </a:p>
          <a:p>
            <a:pPr eaLnBrk="1" hangingPunct="1">
              <a:buNone/>
            </a:pPr>
            <a:r>
              <a:rPr lang="es-ES" sz="2000" dirty="0" smtClean="0"/>
              <a:t>3. ¿Hay información sobre el modo como circula esta expresión (quién la usa, en qué situación, etc.)? Esta información puede estar </a:t>
            </a:r>
          </a:p>
          <a:p>
            <a:pPr eaLnBrk="1" hangingPunct="1">
              <a:buNone/>
            </a:pPr>
            <a:endParaRPr lang="es-ES" sz="2000" dirty="0" smtClean="0"/>
          </a:p>
          <a:p>
            <a:pPr eaLnBrk="1" hangingPunct="1">
              <a:buNone/>
            </a:pPr>
            <a:r>
              <a:rPr lang="es-ES" sz="2000" dirty="0" smtClean="0"/>
              <a:t>	- en una marca de uso antes de la definición</a:t>
            </a:r>
          </a:p>
          <a:p>
            <a:pPr eaLnBrk="1" hangingPunct="1">
              <a:buNone/>
            </a:pPr>
            <a:r>
              <a:rPr lang="es-ES" sz="2000" dirty="0" smtClean="0"/>
              <a:t>	- como observación, después de la definición</a:t>
            </a:r>
          </a:p>
          <a:p>
            <a:pPr eaLnBrk="1" hangingPunct="1">
              <a:buNone/>
            </a:pPr>
            <a:endParaRPr lang="es-AR" sz="2000" dirty="0" smtClean="0"/>
          </a:p>
          <a:p>
            <a:pPr eaLnBrk="1" hangingPunct="1">
              <a:buFontTx/>
              <a:buNone/>
            </a:pPr>
            <a:r>
              <a:rPr lang="es-ES" sz="2000" dirty="0" smtClean="0"/>
              <a:t> </a:t>
            </a:r>
            <a:endParaRPr lang="es-AR" sz="2000" dirty="0" smtClean="0"/>
          </a:p>
          <a:p>
            <a:pPr eaLnBrk="1" hangingPunct="1"/>
            <a:endParaRPr lang="es-A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es-ES" sz="2400" b="1" dirty="0" smtClean="0"/>
              <a:t>Reflexiones finales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endParaRPr lang="es-ES" sz="2000" dirty="0" smtClean="0"/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es-ES" sz="2000" dirty="0" smtClean="0"/>
              <a:t>Reconocer que la lengua oral que empleamos a diario en situaciones informales (la lengua de la calle) es parte de nuestra identidad lingüística y merece ser registrada.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endParaRPr lang="es-ES" sz="2000" dirty="0" smtClean="0"/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es-ES" sz="2000" dirty="0" smtClean="0"/>
              <a:t>Tomar conciencia de que los diccionarios no son neutros en la manera de representar los usos lingüísticos (inclusiones, exclusiones, observaciones…).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endParaRPr lang="es-ES" sz="2000" dirty="0" smtClean="0"/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es-ES" sz="2000" dirty="0" smtClean="0"/>
              <a:t>Reflexionar sobre la manera en que aparece representada nuestra variedad en los diccionarios de español, y aprender a contrastar la información con los datos lingüísticos que tenemos a mano en tanto hablantes.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endParaRPr lang="es-ES" sz="2000" dirty="0" smtClean="0"/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es-ES" sz="2000" dirty="0" smtClean="0"/>
              <a:t>Adoptar una mirada crítica respecto de los diccionarios académicos: en muchos casos no representan adecuadamente los usos americanos o los sancionan como incorrectos, a partir de una norma ajena.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418058"/>
          </a:xfrm>
        </p:spPr>
        <p:txBody>
          <a:bodyPr/>
          <a:lstStyle/>
          <a:p>
            <a:r>
              <a:rPr lang="es-ES" sz="2400" b="1" dirty="0" smtClean="0"/>
              <a:t>Recursos en línea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0405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000" i="1" dirty="0" smtClean="0"/>
              <a:t>El idioma del delito </a:t>
            </a:r>
            <a:r>
              <a:rPr lang="es-ES" sz="2000" dirty="0" smtClean="0"/>
              <a:t>(1894), de Antonio </a:t>
            </a:r>
            <a:r>
              <a:rPr lang="es-ES" sz="2000" dirty="0" err="1" smtClean="0"/>
              <a:t>Dellepiane</a:t>
            </a:r>
            <a:r>
              <a:rPr lang="es-ES" sz="2000" dirty="0" smtClean="0"/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es-ES" sz="2000" dirty="0" smtClean="0"/>
              <a:t>	</a:t>
            </a:r>
            <a:r>
              <a:rPr lang="es-AR" sz="2000" dirty="0" smtClean="0">
                <a:hlinkClick r:id="rId2"/>
              </a:rPr>
              <a:t>https://commons.wikimedia.org/w/index.php?title=File%3AEl_idioma_del_delito_-_Antonio_Dellepiane.pdf&amp;page=1</a:t>
            </a:r>
            <a:endParaRPr lang="es-AR" sz="2000" dirty="0" smtClean="0"/>
          </a:p>
          <a:p>
            <a:pPr>
              <a:lnSpc>
                <a:spcPct val="90000"/>
              </a:lnSpc>
            </a:pPr>
            <a:r>
              <a:rPr lang="es-ES" sz="2000" i="1" dirty="0" smtClean="0"/>
              <a:t>Diccionario Argentino </a:t>
            </a:r>
            <a:r>
              <a:rPr lang="es-ES" sz="2000" dirty="0" smtClean="0"/>
              <a:t>(1910), de Tobías Garzón: </a:t>
            </a:r>
            <a:r>
              <a:rPr lang="es-AR" sz="2000" dirty="0" smtClean="0">
                <a:hlinkClick r:id="rId3"/>
              </a:rPr>
              <a:t>https://archive.org/details/diccionarioargen00garzuoft/page/n6</a:t>
            </a:r>
            <a:endParaRPr lang="es-AR" sz="2000" dirty="0" smtClean="0"/>
          </a:p>
          <a:p>
            <a:pPr>
              <a:lnSpc>
                <a:spcPct val="90000"/>
              </a:lnSpc>
            </a:pPr>
            <a:r>
              <a:rPr lang="es-ES" sz="2000" dirty="0" smtClean="0"/>
              <a:t>Registro de Lexicografía Argentina, Academia Argentina de Letras: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2000" dirty="0" smtClean="0"/>
              <a:t>	</a:t>
            </a:r>
            <a:r>
              <a:rPr lang="es-AR" sz="2000" dirty="0" smtClean="0">
                <a:hlinkClick r:id="rId4"/>
              </a:rPr>
              <a:t>http://www.catalogoweb.com.ar/rla.html</a:t>
            </a:r>
            <a:r>
              <a:rPr lang="es-ES" sz="2000" dirty="0" smtClean="0"/>
              <a:t> </a:t>
            </a:r>
          </a:p>
          <a:p>
            <a:pPr>
              <a:lnSpc>
                <a:spcPct val="90000"/>
              </a:lnSpc>
              <a:buNone/>
            </a:pPr>
            <a:endParaRPr lang="es-ES" sz="2000" dirty="0" smtClean="0"/>
          </a:p>
          <a:p>
            <a:pPr>
              <a:lnSpc>
                <a:spcPct val="90000"/>
              </a:lnSpc>
            </a:pPr>
            <a:r>
              <a:rPr lang="es-ES" sz="2000" dirty="0" smtClean="0"/>
              <a:t>Página de la Real Academia Española: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2000" i="1" dirty="0" smtClean="0"/>
              <a:t>	Diccionario de la Real Academia Española</a:t>
            </a:r>
            <a:r>
              <a:rPr lang="es-ES" sz="2000" dirty="0" smtClean="0"/>
              <a:t>: </a:t>
            </a:r>
            <a:r>
              <a:rPr lang="es-ES" sz="2000" dirty="0" smtClean="0">
                <a:hlinkClick r:id="rId5"/>
              </a:rPr>
              <a:t>http://dle.rae.es/?w=diccionario</a:t>
            </a:r>
            <a:endParaRPr lang="es-ES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s-ES" sz="2000" i="1" dirty="0" smtClean="0"/>
              <a:t>	Diccionario Panhispánico de Dudas</a:t>
            </a:r>
            <a:r>
              <a:rPr lang="es-ES" sz="2000" dirty="0" smtClean="0"/>
              <a:t>: </a:t>
            </a:r>
            <a:r>
              <a:rPr lang="es-ES" sz="2000" dirty="0" smtClean="0">
                <a:hlinkClick r:id="rId6"/>
              </a:rPr>
              <a:t>http://www.rae.es/recursos/diccionarios/dpd</a:t>
            </a:r>
            <a:endParaRPr lang="es-ES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s-ES" sz="2000" dirty="0" smtClean="0"/>
              <a:t>	Nuevo Tesoro Lexicográfico de la Lengua Española: </a:t>
            </a:r>
            <a:r>
              <a:rPr lang="es-ES" sz="2000" dirty="0" smtClean="0">
                <a:hlinkClick r:id="rId7"/>
              </a:rPr>
              <a:t>http://ntlle.rae.es/ntlle/SrvltGUILoginNtlle</a:t>
            </a:r>
            <a:endParaRPr lang="es-ES" sz="2000" dirty="0" smtClean="0"/>
          </a:p>
          <a:p>
            <a:pPr>
              <a:lnSpc>
                <a:spcPct val="90000"/>
              </a:lnSpc>
              <a:buFontTx/>
              <a:buNone/>
            </a:pPr>
            <a:endParaRPr lang="es-ES" sz="20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s-AR" sz="2400" b="1" dirty="0" smtClean="0"/>
              <a:t>En la página del Museo</a:t>
            </a:r>
            <a:endParaRPr lang="es-AR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s-AR" sz="2400" dirty="0" smtClean="0">
                <a:hlinkClick r:id="rId2"/>
              </a:rPr>
              <a:t>https://www.ungs.edu.ar/cultura/museo-de-la-lengua/museo-de-la-lengua</a:t>
            </a:r>
            <a:endParaRPr lang="es-AR" sz="2400" dirty="0" smtClean="0">
              <a:hlinkClick r:id="rId3"/>
            </a:endParaRPr>
          </a:p>
          <a:p>
            <a:endParaRPr lang="es-AR" sz="2400" dirty="0" smtClean="0">
              <a:hlinkClick r:id="rId3"/>
            </a:endParaRPr>
          </a:p>
          <a:p>
            <a:r>
              <a:rPr lang="es-AR" sz="2400" dirty="0" smtClean="0">
                <a:hlinkClick r:id="rId3"/>
              </a:rPr>
              <a:t>https://www.ungs.edu.ar/cultura/museo-de-la-lengua/columnas-radiales</a:t>
            </a:r>
            <a:endParaRPr lang="es-AR" sz="2400" dirty="0" smtClean="0"/>
          </a:p>
          <a:p>
            <a:pPr>
              <a:buNone/>
            </a:pPr>
            <a:r>
              <a:rPr lang="es-AR" sz="2400" dirty="0" smtClean="0"/>
              <a:t>	- Micros sobre cuatro palabras lunfardas (etimología, evolución de los significados y uso)</a:t>
            </a:r>
          </a:p>
          <a:p>
            <a:pPr>
              <a:buNone/>
            </a:pPr>
            <a:r>
              <a:rPr lang="es-AR" sz="2400" dirty="0" smtClean="0"/>
              <a:t>	- Columnas sobre el léxico de la Argentina y la variedad rioplatense</a:t>
            </a:r>
          </a:p>
          <a:p>
            <a:r>
              <a:rPr lang="es-AR" sz="2400" dirty="0" smtClean="0">
                <a:hlinkClick r:id="rId4"/>
              </a:rPr>
              <a:t>https://www.ungs.edu.ar/cultura/museo-de-la-lengua/actividades-y-juegos</a:t>
            </a:r>
            <a:endParaRPr lang="es-AR" sz="2400" dirty="0" smtClean="0"/>
          </a:p>
          <a:p>
            <a:pPr>
              <a:buNone/>
            </a:pPr>
            <a:r>
              <a:rPr lang="es-AR" sz="2400" dirty="0" smtClean="0"/>
              <a:t>	- Cinco propuestas para jugar con el léxico lunfardo</a:t>
            </a:r>
            <a:endParaRPr lang="es-AR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400" b="1" dirty="0" smtClean="0"/>
              <a:t>En la </a:t>
            </a:r>
            <a:r>
              <a:rPr lang="es-AR" sz="2400" b="1" dirty="0" err="1" smtClean="0"/>
              <a:t>UByD</a:t>
            </a:r>
            <a:r>
              <a:rPr lang="es-AR" sz="2400" b="1" dirty="0" smtClean="0"/>
              <a:t> o el Museo de la Lengua de la UNGS</a:t>
            </a:r>
            <a:endParaRPr lang="es-AR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i="1" dirty="0" smtClean="0"/>
              <a:t>Diccionario del español de Argentina</a:t>
            </a:r>
            <a:r>
              <a:rPr lang="es-ES" sz="2000" dirty="0" smtClean="0"/>
              <a:t> (2000). Madrid: Gredos. [reedición del </a:t>
            </a:r>
            <a:r>
              <a:rPr lang="es-ES" sz="2000" i="1" dirty="0" smtClean="0"/>
              <a:t>Nuevo Diccionario de Argentinismos </a:t>
            </a:r>
            <a:r>
              <a:rPr lang="es-ES" sz="2000" dirty="0" smtClean="0"/>
              <a:t>(1993). Bogotá: Instituto Caro y Cuervo.]</a:t>
            </a:r>
            <a:endParaRPr lang="es-AR" sz="2000" i="1" dirty="0" smtClean="0"/>
          </a:p>
          <a:p>
            <a:r>
              <a:rPr lang="es-AR" sz="2000" i="1" dirty="0" smtClean="0"/>
              <a:t>Diccionario del Habla de los Argentinos</a:t>
            </a:r>
            <a:r>
              <a:rPr lang="es-AR" sz="2000" dirty="0" smtClean="0"/>
              <a:t>, AAL (2003). Buenos Aires: Espasa.</a:t>
            </a:r>
          </a:p>
          <a:p>
            <a:r>
              <a:rPr lang="es-AR" sz="2000" i="1" dirty="0" smtClean="0"/>
              <a:t>Diccionario Etimológico del Lunfardo</a:t>
            </a:r>
            <a:r>
              <a:rPr lang="es-AR" sz="2000" dirty="0" smtClean="0"/>
              <a:t>, Oscar Conde (2004). Buenos Aires: </a:t>
            </a:r>
            <a:r>
              <a:rPr lang="es-AR" sz="2000" dirty="0" err="1" smtClean="0"/>
              <a:t>Taurus</a:t>
            </a:r>
            <a:r>
              <a:rPr lang="es-AR" sz="2000" dirty="0" smtClean="0"/>
              <a:t>.</a:t>
            </a:r>
          </a:p>
          <a:p>
            <a:r>
              <a:rPr lang="es-AR" sz="2000" i="1" dirty="0" smtClean="0"/>
              <a:t>Diccionario Integral del Español de la Argentina </a:t>
            </a:r>
            <a:r>
              <a:rPr lang="es-AR" sz="2000" dirty="0" smtClean="0"/>
              <a:t>(2008). Buenos Aires: Voz Activa.</a:t>
            </a:r>
          </a:p>
          <a:p>
            <a:r>
              <a:rPr lang="es-AR" sz="2000" i="1" dirty="0" smtClean="0"/>
              <a:t>Diccionario de Americanismos </a:t>
            </a:r>
            <a:r>
              <a:rPr lang="es-AR" sz="2000" dirty="0" smtClean="0"/>
              <a:t>(2010), ASALE. Madrid: Santillana.</a:t>
            </a:r>
          </a:p>
          <a:p>
            <a:endParaRPr lang="es-AR" sz="2000" dirty="0" smtClean="0"/>
          </a:p>
          <a:p>
            <a:pPr>
              <a:buNone/>
            </a:pPr>
            <a:endParaRPr lang="es-AR" sz="2000" dirty="0" smtClean="0"/>
          </a:p>
          <a:p>
            <a:endParaRPr lang="es-AR" sz="2000" dirty="0" smtClean="0"/>
          </a:p>
          <a:p>
            <a:endParaRPr lang="es-AR" dirty="0" smtClean="0"/>
          </a:p>
          <a:p>
            <a:endParaRPr lang="es-A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s-AR" sz="2400" b="1" dirty="0" smtClean="0"/>
              <a:t>Inclusiones y exclusiones: el </a:t>
            </a:r>
            <a:r>
              <a:rPr lang="es-AR" sz="2400" b="1" dirty="0" err="1" smtClean="0"/>
              <a:t>lemario</a:t>
            </a:r>
            <a:endParaRPr lang="es-AR" sz="24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AR" sz="2000" dirty="0" smtClean="0">
                <a:sym typeface="Wingdings" pitchFamily="2" charset="2"/>
              </a:rPr>
              <a:t> C</a:t>
            </a:r>
            <a:r>
              <a:rPr lang="es-AR" sz="2000" dirty="0" smtClean="0"/>
              <a:t>onjunto de lemas, es decir, de palabras a definir, que se incluyen en un diccionario. La selección que compone el </a:t>
            </a:r>
            <a:r>
              <a:rPr lang="es-AR" sz="2000" dirty="0" err="1" smtClean="0"/>
              <a:t>lemario</a:t>
            </a:r>
            <a:r>
              <a:rPr lang="es-AR" sz="2000" dirty="0" smtClean="0"/>
              <a:t> depende de varios factores:</a:t>
            </a:r>
          </a:p>
          <a:p>
            <a:pPr eaLnBrk="1" hangingPunct="1">
              <a:buFontTx/>
              <a:buNone/>
            </a:pPr>
            <a:endParaRPr lang="es-AR" sz="2000" dirty="0" smtClean="0"/>
          </a:p>
          <a:p>
            <a:pPr eaLnBrk="1" hangingPunct="1">
              <a:buFontTx/>
              <a:buNone/>
            </a:pPr>
            <a:r>
              <a:rPr lang="es-AR" sz="2000" dirty="0" smtClean="0"/>
              <a:t>Usuario previsto: general, especializado, escolar, …</a:t>
            </a:r>
          </a:p>
          <a:p>
            <a:pPr eaLnBrk="1" hangingPunct="1">
              <a:buFontTx/>
              <a:buNone/>
            </a:pPr>
            <a:endParaRPr lang="es-AR" sz="2000" dirty="0" smtClean="0"/>
          </a:p>
          <a:p>
            <a:pPr eaLnBrk="1" hangingPunct="1">
              <a:buFontTx/>
              <a:buNone/>
            </a:pPr>
            <a:r>
              <a:rPr lang="es-AR" sz="2000" dirty="0" smtClean="0"/>
              <a:t>Tipo de obra: diccionario histórico, de uso, contrastivo, …</a:t>
            </a:r>
          </a:p>
          <a:p>
            <a:pPr eaLnBrk="1" hangingPunct="1">
              <a:buFontTx/>
              <a:buNone/>
            </a:pPr>
            <a:endParaRPr lang="es-AR" sz="2000" dirty="0" smtClean="0"/>
          </a:p>
          <a:p>
            <a:pPr eaLnBrk="1" hangingPunct="1">
              <a:buFontTx/>
              <a:buNone/>
            </a:pPr>
            <a:r>
              <a:rPr lang="es-AR" sz="2000" dirty="0" smtClean="0"/>
              <a:t>Orientación de la obra: normativa (cómo se debe hablar) o descriptiva (cómo se habla)</a:t>
            </a:r>
          </a:p>
          <a:p>
            <a:pPr eaLnBrk="1" hangingPunct="1">
              <a:buFontTx/>
              <a:buNone/>
            </a:pPr>
            <a:endParaRPr lang="es-AR" sz="20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s-AR" sz="2000" dirty="0" smtClean="0">
                <a:sym typeface="Wingdings" pitchFamily="2" charset="2"/>
              </a:rPr>
              <a:t>Concepción sobre la lengua: purista (la lengua ideal está en el pasado o en otra región) o no purista (el cambio es parte de la lengua, y ninguna variedad histórica o geográfica es mejor que otra)</a:t>
            </a:r>
            <a:endParaRPr lang="es-A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400" b="1" dirty="0" smtClean="0"/>
              <a:t>Primer registro lunfardo: </a:t>
            </a:r>
            <a:r>
              <a:rPr lang="es-AR" sz="2400" b="1" i="1" dirty="0" smtClean="0"/>
              <a:t>El idioma del delito </a:t>
            </a:r>
            <a:r>
              <a:rPr lang="es-AR" sz="2400" b="1" dirty="0" smtClean="0"/>
              <a:t>(1894), de Antonio </a:t>
            </a:r>
            <a:r>
              <a:rPr lang="es-AR" sz="2400" b="1" dirty="0" err="1" smtClean="0"/>
              <a:t>Dellepiane</a:t>
            </a:r>
            <a:endParaRPr lang="es-AR" sz="2400" b="1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0" y="4941168"/>
            <a:ext cx="4040188" cy="711770"/>
          </a:xfrm>
        </p:spPr>
        <p:txBody>
          <a:bodyPr/>
          <a:lstStyle/>
          <a:p>
            <a:r>
              <a:rPr lang="es-AR" sz="2000" i="1" dirty="0" smtClean="0"/>
              <a:t>guita</a:t>
            </a:r>
            <a:r>
              <a:rPr lang="es-AR" sz="2000" dirty="0" smtClean="0"/>
              <a:t>,  </a:t>
            </a:r>
            <a:r>
              <a:rPr lang="es-AR" sz="2000" i="1" dirty="0" smtClean="0"/>
              <a:t>mina</a:t>
            </a:r>
            <a:r>
              <a:rPr lang="es-AR" sz="2000" dirty="0" smtClean="0"/>
              <a:t>, </a:t>
            </a:r>
            <a:r>
              <a:rPr lang="es-AR" sz="2000" i="1" dirty="0" smtClean="0"/>
              <a:t>pilcha</a:t>
            </a:r>
            <a:r>
              <a:rPr lang="es-AR" sz="2000" dirty="0" smtClean="0"/>
              <a:t>… y </a:t>
            </a:r>
            <a:r>
              <a:rPr lang="es-AR" sz="2000" i="1" dirty="0" smtClean="0"/>
              <a:t>lunfardo</a:t>
            </a:r>
            <a:endParaRPr lang="es-AR" sz="2000" i="1" dirty="0"/>
          </a:p>
        </p:txBody>
      </p:sp>
      <p:pic>
        <p:nvPicPr>
          <p:cNvPr id="6" name="5 Marcador de contenido" descr="dellepiane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9458" y="2564904"/>
            <a:ext cx="3481645" cy="3384375"/>
          </a:xfrm>
        </p:spPr>
      </p:pic>
      <p:sp>
        <p:nvSpPr>
          <p:cNvPr id="10" name="9 Marcador de texto"/>
          <p:cNvSpPr>
            <a:spLocks noGrp="1"/>
          </p:cNvSpPr>
          <p:nvPr>
            <p:ph type="body" sz="quarter" idx="3"/>
          </p:nvPr>
        </p:nvSpPr>
        <p:spPr>
          <a:xfrm>
            <a:off x="611560" y="1700808"/>
            <a:ext cx="6624736" cy="639762"/>
          </a:xfrm>
        </p:spPr>
        <p:txBody>
          <a:bodyPr/>
          <a:lstStyle/>
          <a:p>
            <a:r>
              <a:rPr lang="es-AR" sz="2000" dirty="0" smtClean="0"/>
              <a:t>No solo jerga de ladrones, sino habla popular…</a:t>
            </a:r>
            <a:endParaRPr lang="es-AR" sz="2000" dirty="0"/>
          </a:p>
        </p:txBody>
      </p:sp>
      <p:pic>
        <p:nvPicPr>
          <p:cNvPr id="7" name="6 Marcador de contenido" descr="chucho dellepiane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3861048"/>
            <a:ext cx="3841007" cy="522804"/>
          </a:xfrm>
        </p:spPr>
      </p:pic>
      <p:pic>
        <p:nvPicPr>
          <p:cNvPr id="11" name="10 Imagen" descr="pibe dellepia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1468" y="2636912"/>
            <a:ext cx="3994988" cy="7920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hangingPunct="1"/>
            <a:r>
              <a:rPr lang="es-ES" sz="2400" b="1" dirty="0" smtClean="0"/>
              <a:t>El primer diccionario descriptivo: el </a:t>
            </a:r>
            <a:r>
              <a:rPr lang="es-ES" sz="2400" b="1" i="1" dirty="0" smtClean="0"/>
              <a:t>Diccionario Argentino</a:t>
            </a:r>
            <a:r>
              <a:rPr lang="es-ES" sz="2400" b="1" dirty="0" smtClean="0"/>
              <a:t> (1910), de Tobías Garzón</a:t>
            </a:r>
            <a:endParaRPr lang="es-AR" sz="24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/>
            <a:endParaRPr lang="es-AR" sz="2000" dirty="0" smtClean="0"/>
          </a:p>
          <a:p>
            <a:pPr algn="just" eaLnBrk="1" hangingPunct="1"/>
            <a:r>
              <a:rPr lang="es-ES" sz="2000" dirty="0" smtClean="0">
                <a:solidFill>
                  <a:srgbClr val="FF0000"/>
                </a:solidFill>
              </a:rPr>
              <a:t>argentinismos o </a:t>
            </a:r>
            <a:r>
              <a:rPr lang="es-ES" sz="2000" dirty="0" err="1" smtClean="0">
                <a:solidFill>
                  <a:srgbClr val="FF0000"/>
                </a:solidFill>
              </a:rPr>
              <a:t>rioplatensismos</a:t>
            </a:r>
            <a:r>
              <a:rPr lang="es-ES" sz="2000" dirty="0" smtClean="0"/>
              <a:t>: </a:t>
            </a:r>
            <a:r>
              <a:rPr lang="es-ES" sz="2000" i="1" dirty="0" err="1" smtClean="0"/>
              <a:t>bibliorato</a:t>
            </a:r>
            <a:r>
              <a:rPr lang="es-ES" sz="2000" dirty="0" smtClean="0"/>
              <a:t>, </a:t>
            </a:r>
            <a:r>
              <a:rPr lang="es-ES" sz="2000" i="1" dirty="0" smtClean="0"/>
              <a:t>coima</a:t>
            </a:r>
            <a:r>
              <a:rPr lang="es-ES" sz="2000" dirty="0" smtClean="0"/>
              <a:t>, </a:t>
            </a:r>
            <a:r>
              <a:rPr lang="es-ES" sz="2000" i="1" dirty="0" smtClean="0"/>
              <a:t>chau</a:t>
            </a:r>
            <a:r>
              <a:rPr lang="es-ES" sz="2000" dirty="0" smtClean="0"/>
              <a:t>, </a:t>
            </a:r>
            <a:r>
              <a:rPr lang="es-ES" sz="2000" i="1" dirty="0" smtClean="0"/>
              <a:t>dulce de leche</a:t>
            </a:r>
            <a:r>
              <a:rPr lang="es-ES" sz="2000" dirty="0" smtClean="0"/>
              <a:t>, </a:t>
            </a:r>
            <a:r>
              <a:rPr lang="es-ES" sz="2000" i="1" dirty="0" err="1" smtClean="0"/>
              <a:t>enduido</a:t>
            </a:r>
            <a:r>
              <a:rPr lang="es-ES" sz="2000" dirty="0" smtClean="0"/>
              <a:t>, </a:t>
            </a:r>
            <a:r>
              <a:rPr lang="es-ES" sz="2000" i="1" dirty="0" smtClean="0"/>
              <a:t>fulero</a:t>
            </a:r>
            <a:r>
              <a:rPr lang="es-ES" sz="2000" dirty="0" smtClean="0"/>
              <a:t>, </a:t>
            </a:r>
            <a:r>
              <a:rPr lang="es-ES" sz="2000" i="1" dirty="0" smtClean="0"/>
              <a:t>gambeta</a:t>
            </a:r>
            <a:r>
              <a:rPr lang="es-ES" sz="2000" dirty="0" smtClean="0"/>
              <a:t>, </a:t>
            </a:r>
            <a:r>
              <a:rPr lang="es-ES" sz="2000" i="1" dirty="0" smtClean="0"/>
              <a:t>patota</a:t>
            </a:r>
          </a:p>
          <a:p>
            <a:pPr algn="just" eaLnBrk="1" hangingPunct="1"/>
            <a:endParaRPr lang="es-ES" sz="2000" i="1" dirty="0" smtClean="0"/>
          </a:p>
          <a:p>
            <a:pPr algn="just" eaLnBrk="1" hangingPunct="1"/>
            <a:r>
              <a:rPr lang="es-ES" sz="2000" dirty="0" smtClean="0">
                <a:solidFill>
                  <a:srgbClr val="FF0000"/>
                </a:solidFill>
              </a:rPr>
              <a:t>préstamos de lenguas extranjeras</a:t>
            </a:r>
            <a:r>
              <a:rPr lang="es-ES" sz="2000" dirty="0" smtClean="0"/>
              <a:t>: del </a:t>
            </a:r>
            <a:r>
              <a:rPr lang="es-ES" sz="2000" dirty="0" smtClean="0">
                <a:solidFill>
                  <a:srgbClr val="0070C0"/>
                </a:solidFill>
              </a:rPr>
              <a:t>inglés</a:t>
            </a:r>
            <a:r>
              <a:rPr lang="es-ES" sz="2000" dirty="0" smtClean="0"/>
              <a:t> (</a:t>
            </a:r>
            <a:r>
              <a:rPr lang="es-ES" sz="2000" i="1" dirty="0" smtClean="0"/>
              <a:t>jockey</a:t>
            </a:r>
            <a:r>
              <a:rPr lang="es-ES" sz="2000" dirty="0" smtClean="0"/>
              <a:t>, </a:t>
            </a:r>
            <a:r>
              <a:rPr lang="es-ES" sz="2000" i="1" dirty="0" err="1" smtClean="0"/>
              <a:t>football</a:t>
            </a:r>
            <a:r>
              <a:rPr lang="es-ES" sz="2000" dirty="0" smtClean="0"/>
              <a:t>, </a:t>
            </a:r>
            <a:r>
              <a:rPr lang="es-ES" sz="2000" i="1" dirty="0" smtClean="0"/>
              <a:t>match</a:t>
            </a:r>
            <a:r>
              <a:rPr lang="es-ES" sz="2000" dirty="0" smtClean="0"/>
              <a:t>, </a:t>
            </a:r>
            <a:r>
              <a:rPr lang="es-ES" sz="2000" i="1" dirty="0" smtClean="0"/>
              <a:t>box</a:t>
            </a:r>
            <a:r>
              <a:rPr lang="es-ES" sz="2000" dirty="0" smtClean="0"/>
              <a:t>, </a:t>
            </a:r>
            <a:r>
              <a:rPr lang="es-ES" sz="2000" i="1" dirty="0" err="1" smtClean="0"/>
              <a:t>boycott</a:t>
            </a:r>
            <a:r>
              <a:rPr lang="es-ES" sz="2000" dirty="0" smtClean="0"/>
              <a:t>, </a:t>
            </a:r>
            <a:r>
              <a:rPr lang="es-ES" sz="2000" i="1" dirty="0" smtClean="0"/>
              <a:t>leader</a:t>
            </a:r>
            <a:r>
              <a:rPr lang="es-ES" sz="2000" dirty="0" smtClean="0"/>
              <a:t>); del </a:t>
            </a:r>
            <a:r>
              <a:rPr lang="es-ES" sz="2000" dirty="0" smtClean="0">
                <a:solidFill>
                  <a:srgbClr val="0070C0"/>
                </a:solidFill>
              </a:rPr>
              <a:t>francés</a:t>
            </a:r>
            <a:r>
              <a:rPr lang="es-ES" sz="2000" dirty="0" smtClean="0"/>
              <a:t> (</a:t>
            </a:r>
            <a:r>
              <a:rPr lang="es-ES" sz="2000" i="1" dirty="0" err="1" smtClean="0"/>
              <a:t>fumoir</a:t>
            </a:r>
            <a:r>
              <a:rPr lang="es-ES" sz="2000" dirty="0" smtClean="0"/>
              <a:t>, </a:t>
            </a:r>
            <a:r>
              <a:rPr lang="es-ES" sz="2000" i="1" dirty="0" smtClean="0"/>
              <a:t>champagne</a:t>
            </a:r>
            <a:r>
              <a:rPr lang="es-ES" sz="2000" dirty="0" smtClean="0"/>
              <a:t>, </a:t>
            </a:r>
            <a:r>
              <a:rPr lang="es-ES" sz="2000" i="1" dirty="0" smtClean="0"/>
              <a:t>matinée</a:t>
            </a:r>
            <a:r>
              <a:rPr lang="es-ES" sz="2000" dirty="0" smtClean="0"/>
              <a:t>), del </a:t>
            </a:r>
            <a:r>
              <a:rPr lang="es-ES" sz="2000" dirty="0" smtClean="0">
                <a:solidFill>
                  <a:srgbClr val="0070C0"/>
                </a:solidFill>
              </a:rPr>
              <a:t>italiano</a:t>
            </a:r>
            <a:r>
              <a:rPr lang="es-ES" sz="2000" dirty="0" smtClean="0"/>
              <a:t> (</a:t>
            </a:r>
            <a:r>
              <a:rPr lang="es-ES" sz="2000" i="1" dirty="0" smtClean="0"/>
              <a:t>batifondo</a:t>
            </a:r>
            <a:r>
              <a:rPr lang="es-ES" sz="2000" dirty="0" smtClean="0"/>
              <a:t>, </a:t>
            </a:r>
            <a:r>
              <a:rPr lang="es-ES" sz="2000" i="1" dirty="0" smtClean="0"/>
              <a:t>yeta</a:t>
            </a:r>
            <a:r>
              <a:rPr lang="es-ES" sz="2000" dirty="0" smtClean="0"/>
              <a:t>, </a:t>
            </a:r>
            <a:r>
              <a:rPr lang="es-ES" sz="2000" i="1" dirty="0" smtClean="0"/>
              <a:t>matufia</a:t>
            </a:r>
            <a:r>
              <a:rPr lang="es-ES" sz="2000" dirty="0" smtClean="0"/>
              <a:t>, </a:t>
            </a:r>
            <a:r>
              <a:rPr lang="es-ES" sz="2000" i="1" dirty="0" smtClean="0"/>
              <a:t>ñoqui</a:t>
            </a:r>
            <a:r>
              <a:rPr lang="es-ES" sz="2000" dirty="0" smtClean="0"/>
              <a:t>, </a:t>
            </a:r>
            <a:r>
              <a:rPr lang="es-ES" sz="2000" i="1" dirty="0" smtClean="0"/>
              <a:t>grapa</a:t>
            </a:r>
            <a:r>
              <a:rPr lang="es-ES" sz="2000" dirty="0" smtClean="0"/>
              <a:t>, </a:t>
            </a:r>
            <a:r>
              <a:rPr lang="es-ES" sz="2000" i="1" dirty="0" smtClean="0"/>
              <a:t>ravioles, chau, cachafaz</a:t>
            </a:r>
            <a:r>
              <a:rPr lang="es-ES" sz="2000" dirty="0" smtClean="0"/>
              <a:t>, </a:t>
            </a:r>
            <a:r>
              <a:rPr lang="es-ES" sz="2000" i="1" dirty="0" smtClean="0"/>
              <a:t>pibe,</a:t>
            </a:r>
            <a:r>
              <a:rPr lang="es-ES" sz="2000" dirty="0" smtClean="0"/>
              <a:t> </a:t>
            </a:r>
            <a:r>
              <a:rPr lang="es-ES" sz="2000" i="1" dirty="0" smtClean="0"/>
              <a:t>bachicha</a:t>
            </a:r>
            <a:r>
              <a:rPr lang="es-ES" sz="2000" dirty="0" smtClean="0"/>
              <a:t>, </a:t>
            </a:r>
            <a:r>
              <a:rPr lang="es-ES" sz="2000" i="1" dirty="0" smtClean="0"/>
              <a:t>escracho</a:t>
            </a:r>
            <a:r>
              <a:rPr lang="es-ES" sz="2000" dirty="0" smtClean="0"/>
              <a:t>).</a:t>
            </a:r>
          </a:p>
          <a:p>
            <a:pPr algn="just" eaLnBrk="1" hangingPunct="1"/>
            <a:endParaRPr lang="es-ES" sz="2000" dirty="0" smtClean="0"/>
          </a:p>
          <a:p>
            <a:pPr algn="just" eaLnBrk="1" hangingPunct="1"/>
            <a:r>
              <a:rPr lang="es-ES" sz="2000" dirty="0" smtClean="0">
                <a:solidFill>
                  <a:srgbClr val="FF0000"/>
                </a:solidFill>
              </a:rPr>
              <a:t>lunfardismos</a:t>
            </a:r>
            <a:r>
              <a:rPr lang="es-ES" sz="2000" dirty="0" smtClean="0"/>
              <a:t>: </a:t>
            </a:r>
            <a:r>
              <a:rPr lang="es-ES" sz="2000" i="1" dirty="0" smtClean="0"/>
              <a:t>abatatado</a:t>
            </a:r>
            <a:r>
              <a:rPr lang="es-ES" sz="2000" dirty="0" smtClean="0"/>
              <a:t>, </a:t>
            </a:r>
            <a:r>
              <a:rPr lang="es-ES" sz="2000" i="1" dirty="0" smtClean="0"/>
              <a:t>botón</a:t>
            </a:r>
            <a:r>
              <a:rPr lang="es-ES" sz="2000" dirty="0" smtClean="0"/>
              <a:t>, </a:t>
            </a:r>
            <a:r>
              <a:rPr lang="es-ES" sz="2000" i="1" dirty="0" smtClean="0"/>
              <a:t>atorrante</a:t>
            </a:r>
            <a:r>
              <a:rPr lang="es-ES" sz="2000" dirty="0" smtClean="0"/>
              <a:t>, </a:t>
            </a:r>
            <a:r>
              <a:rPr lang="es-ES" sz="2000" i="1" dirty="0" smtClean="0"/>
              <a:t>biaba</a:t>
            </a:r>
            <a:r>
              <a:rPr lang="es-ES" sz="2000" dirty="0" smtClean="0"/>
              <a:t>, </a:t>
            </a:r>
            <a:r>
              <a:rPr lang="es-ES" sz="2000" i="1" dirty="0" smtClean="0"/>
              <a:t>campana</a:t>
            </a:r>
            <a:r>
              <a:rPr lang="es-ES" sz="2000" dirty="0" smtClean="0"/>
              <a:t>, </a:t>
            </a:r>
            <a:r>
              <a:rPr lang="es-ES" sz="2000" i="1" dirty="0" smtClean="0"/>
              <a:t>grupo</a:t>
            </a:r>
            <a:r>
              <a:rPr lang="es-ES" sz="2000" dirty="0" smtClean="0"/>
              <a:t>, </a:t>
            </a:r>
            <a:r>
              <a:rPr lang="es-ES" sz="2000" i="1" dirty="0" smtClean="0"/>
              <a:t>piña</a:t>
            </a:r>
            <a:r>
              <a:rPr lang="es-ES" sz="2000" dirty="0" smtClean="0"/>
              <a:t>, </a:t>
            </a:r>
            <a:r>
              <a:rPr lang="es-ES" sz="2000" i="1" dirty="0" smtClean="0"/>
              <a:t>punga…</a:t>
            </a:r>
          </a:p>
          <a:p>
            <a:pPr algn="just" eaLnBrk="1" hangingPunct="1"/>
            <a:endParaRPr lang="es-ES" sz="2000" i="1" dirty="0" smtClean="0"/>
          </a:p>
          <a:p>
            <a:pPr algn="just" eaLnBrk="1" hangingPunct="1"/>
            <a:r>
              <a:rPr lang="es-ES" sz="2000" dirty="0" smtClean="0">
                <a:solidFill>
                  <a:srgbClr val="FF0000"/>
                </a:solidFill>
              </a:rPr>
              <a:t>voces </a:t>
            </a:r>
            <a:r>
              <a:rPr lang="es-ES" sz="2000" dirty="0" err="1" smtClean="0">
                <a:solidFill>
                  <a:srgbClr val="FF0000"/>
                </a:solidFill>
              </a:rPr>
              <a:t>tabuizadas</a:t>
            </a:r>
            <a:r>
              <a:rPr lang="es-ES" sz="2000" dirty="0" smtClean="0">
                <a:solidFill>
                  <a:srgbClr val="FF0000"/>
                </a:solidFill>
              </a:rPr>
              <a:t> y no estándar</a:t>
            </a:r>
            <a:r>
              <a:rPr lang="es-ES" sz="2000" dirty="0" smtClean="0"/>
              <a:t>: </a:t>
            </a:r>
            <a:r>
              <a:rPr lang="es-ES" sz="2000" i="1" dirty="0" smtClean="0"/>
              <a:t>carajo</a:t>
            </a:r>
            <a:r>
              <a:rPr lang="es-ES" sz="2000" dirty="0" smtClean="0"/>
              <a:t>, </a:t>
            </a:r>
            <a:r>
              <a:rPr lang="es-ES" sz="2000" i="1" dirty="0" smtClean="0"/>
              <a:t>coger</a:t>
            </a:r>
            <a:r>
              <a:rPr lang="es-ES" sz="2000" dirty="0" smtClean="0"/>
              <a:t>, </a:t>
            </a:r>
            <a:r>
              <a:rPr lang="es-ES" sz="2000" i="1" dirty="0" smtClean="0"/>
              <a:t>cuete</a:t>
            </a:r>
            <a:r>
              <a:rPr lang="es-ES" sz="2000" dirty="0" smtClean="0"/>
              <a:t>, </a:t>
            </a:r>
            <a:r>
              <a:rPr lang="es-ES" sz="2000" i="1" dirty="0" smtClean="0"/>
              <a:t>lamber</a:t>
            </a:r>
            <a:r>
              <a:rPr lang="es-ES" sz="2000" dirty="0" smtClean="0"/>
              <a:t>, </a:t>
            </a:r>
            <a:r>
              <a:rPr lang="es-ES" sz="2000" i="1" dirty="0" err="1" smtClean="0"/>
              <a:t>nadies</a:t>
            </a:r>
            <a:r>
              <a:rPr lang="es-ES" sz="2000" i="1" dirty="0" smtClean="0"/>
              <a:t>…</a:t>
            </a:r>
            <a:endParaRPr lang="es-A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s-AR" sz="2400" b="1" dirty="0" smtClean="0"/>
              <a:t>…con algunas actitudes normativas</a:t>
            </a:r>
            <a:endParaRPr lang="es-AR" sz="2400" b="1" dirty="0"/>
          </a:p>
        </p:txBody>
      </p:sp>
      <p:pic>
        <p:nvPicPr>
          <p:cNvPr id="5" name="4 Marcador de contenido" descr="DA cue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484784"/>
            <a:ext cx="4248472" cy="833606"/>
          </a:xfrm>
        </p:spPr>
      </p:pic>
      <p:pic>
        <p:nvPicPr>
          <p:cNvPr id="6" name="5 Imagen" descr="DA cule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861048"/>
            <a:ext cx="4562800" cy="1476434"/>
          </a:xfrm>
          <a:prstGeom prst="rect">
            <a:avLst/>
          </a:prstGeom>
        </p:spPr>
      </p:pic>
      <p:pic>
        <p:nvPicPr>
          <p:cNvPr id="7" name="6 Imagen" descr="DA lamb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2708920"/>
            <a:ext cx="4638797" cy="79208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572000" y="616530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Garzón, T. (1910). </a:t>
            </a:r>
            <a:r>
              <a:rPr lang="es-AR" i="1" dirty="0"/>
              <a:t>Diccionario </a:t>
            </a:r>
            <a:r>
              <a:rPr lang="es-AR" i="1" dirty="0" smtClean="0"/>
              <a:t>Argentino</a:t>
            </a:r>
            <a:endParaRPr lang="es-A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s-AR" sz="2400" dirty="0" smtClean="0"/>
              <a:t>Los mataburros lunfardos</a:t>
            </a:r>
            <a:endParaRPr lang="es-AR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es-AR" sz="2000" dirty="0" smtClean="0"/>
              <a:t>Villamayor (1915): </a:t>
            </a:r>
            <a:r>
              <a:rPr lang="es-AR" sz="2000" i="1" dirty="0" smtClean="0"/>
              <a:t>El lenguaje del bajo fondo (vocabulario lunfardo), </a:t>
            </a:r>
            <a:r>
              <a:rPr lang="es-AR" sz="2000" dirty="0" smtClean="0"/>
              <a:t>registra por primera vez el </a:t>
            </a:r>
            <a:r>
              <a:rPr lang="es-AR" sz="2000" dirty="0" smtClean="0">
                <a:solidFill>
                  <a:srgbClr val="FF0000"/>
                </a:solidFill>
              </a:rPr>
              <a:t>vesre</a:t>
            </a:r>
            <a:r>
              <a:rPr lang="es-AR" sz="2000" dirty="0" smtClean="0"/>
              <a:t>.</a:t>
            </a:r>
          </a:p>
          <a:p>
            <a:endParaRPr lang="es-AR" sz="2000" dirty="0" smtClean="0"/>
          </a:p>
          <a:p>
            <a:endParaRPr lang="es-AR" sz="2000" dirty="0" smtClean="0"/>
          </a:p>
          <a:p>
            <a:r>
              <a:rPr lang="es-AR" sz="2000" dirty="0" err="1" smtClean="0"/>
              <a:t>Gobello</a:t>
            </a:r>
            <a:r>
              <a:rPr lang="es-AR" sz="2000" dirty="0" smtClean="0"/>
              <a:t> y </a:t>
            </a:r>
            <a:r>
              <a:rPr lang="es-AR" sz="2000" dirty="0" err="1" smtClean="0"/>
              <a:t>Payet</a:t>
            </a:r>
            <a:r>
              <a:rPr lang="es-AR" sz="2000" dirty="0" smtClean="0"/>
              <a:t> (1960): </a:t>
            </a:r>
            <a:r>
              <a:rPr lang="es-AR" sz="2000" i="1" dirty="0" smtClean="0"/>
              <a:t>Breve diccionario lunfardo</a:t>
            </a:r>
            <a:r>
              <a:rPr lang="es-AR" sz="2000" dirty="0" smtClean="0"/>
              <a:t>, actualiza e intenta indicar </a:t>
            </a:r>
            <a:r>
              <a:rPr lang="es-AR" sz="2000" dirty="0" smtClean="0">
                <a:solidFill>
                  <a:srgbClr val="FF0000"/>
                </a:solidFill>
              </a:rPr>
              <a:t>etimología</a:t>
            </a:r>
            <a:r>
              <a:rPr lang="es-AR" sz="2000" dirty="0" smtClean="0"/>
              <a:t>.</a:t>
            </a:r>
          </a:p>
          <a:p>
            <a:endParaRPr lang="es-AR" sz="2000" dirty="0" smtClean="0"/>
          </a:p>
          <a:p>
            <a:endParaRPr lang="es-AR" sz="2000" dirty="0" smtClean="0"/>
          </a:p>
          <a:p>
            <a:r>
              <a:rPr lang="es-AR" sz="2000" dirty="0" err="1" smtClean="0"/>
              <a:t>Teruggi</a:t>
            </a:r>
            <a:r>
              <a:rPr lang="es-AR" sz="2000" dirty="0" smtClean="0"/>
              <a:t> (1974): </a:t>
            </a:r>
            <a:r>
              <a:rPr lang="es-AR" sz="2000" i="1" dirty="0" smtClean="0"/>
              <a:t>Panorama del lunfardo</a:t>
            </a:r>
            <a:r>
              <a:rPr lang="es-AR" sz="2000" dirty="0" smtClean="0"/>
              <a:t>, </a:t>
            </a:r>
            <a:r>
              <a:rPr lang="es-AR" sz="2000" dirty="0" smtClean="0">
                <a:solidFill>
                  <a:srgbClr val="FF0000"/>
                </a:solidFill>
              </a:rPr>
              <a:t>sistematiza casos de vesre </a:t>
            </a:r>
            <a:r>
              <a:rPr lang="es-AR" sz="2000" dirty="0" smtClean="0"/>
              <a:t>e intenta </a:t>
            </a:r>
            <a:r>
              <a:rPr lang="es-AR" sz="2000" dirty="0" smtClean="0">
                <a:solidFill>
                  <a:srgbClr val="FF0000"/>
                </a:solidFill>
              </a:rPr>
              <a:t>datar</a:t>
            </a:r>
            <a:r>
              <a:rPr lang="es-AR" sz="2000" dirty="0" smtClean="0"/>
              <a:t> voces: </a:t>
            </a:r>
            <a:r>
              <a:rPr lang="es-AR" sz="2000" i="1" dirty="0" smtClean="0"/>
              <a:t>petitero</a:t>
            </a:r>
            <a:r>
              <a:rPr lang="es-AR" sz="2000" dirty="0" smtClean="0"/>
              <a:t> (´40), </a:t>
            </a:r>
            <a:r>
              <a:rPr lang="es-AR" sz="2000" i="1" dirty="0" err="1" smtClean="0"/>
              <a:t>pendorcho</a:t>
            </a:r>
            <a:r>
              <a:rPr lang="es-AR" sz="2000" dirty="0" smtClean="0"/>
              <a:t> (’60), </a:t>
            </a:r>
            <a:r>
              <a:rPr lang="es-AR" sz="2000" i="1" dirty="0" err="1" smtClean="0"/>
              <a:t>telo</a:t>
            </a:r>
            <a:r>
              <a:rPr lang="es-AR" sz="2000" dirty="0" smtClean="0"/>
              <a:t> (’70)…</a:t>
            </a:r>
          </a:p>
          <a:p>
            <a:endParaRPr lang="es-AR" sz="2000" dirty="0" smtClean="0"/>
          </a:p>
          <a:p>
            <a:pPr>
              <a:buNone/>
            </a:pPr>
            <a:endParaRPr lang="es-AR" sz="2000" dirty="0" smtClean="0"/>
          </a:p>
          <a:p>
            <a:endParaRPr lang="es-AR" sz="2000" dirty="0" smtClean="0"/>
          </a:p>
          <a:p>
            <a:r>
              <a:rPr lang="es-AR" sz="2000" dirty="0" smtClean="0"/>
              <a:t>Conde (2004), </a:t>
            </a:r>
            <a:r>
              <a:rPr lang="es-AR" sz="2000" i="1" dirty="0" smtClean="0"/>
              <a:t>Diccionario etimológico del lunfardo</a:t>
            </a:r>
            <a:r>
              <a:rPr lang="es-AR" sz="2000" dirty="0" smtClean="0"/>
              <a:t>: </a:t>
            </a:r>
            <a:r>
              <a:rPr lang="es-AR" sz="2000" dirty="0" smtClean="0">
                <a:solidFill>
                  <a:srgbClr val="FF0000"/>
                </a:solidFill>
              </a:rPr>
              <a:t>sistematiza la etimología</a:t>
            </a:r>
            <a:r>
              <a:rPr lang="es-AR" sz="2000" dirty="0" smtClean="0"/>
              <a:t> y </a:t>
            </a:r>
            <a:r>
              <a:rPr lang="es-AR" sz="2000" dirty="0" smtClean="0">
                <a:solidFill>
                  <a:srgbClr val="FF0000"/>
                </a:solidFill>
              </a:rPr>
              <a:t>delimita</a:t>
            </a:r>
            <a:r>
              <a:rPr lang="es-AR" sz="2000" dirty="0" smtClean="0"/>
              <a:t> </a:t>
            </a:r>
            <a:r>
              <a:rPr lang="es-AR" sz="2000" dirty="0">
                <a:solidFill>
                  <a:srgbClr val="FF0000"/>
                </a:solidFill>
              </a:rPr>
              <a:t>el lunfardismo </a:t>
            </a:r>
            <a:r>
              <a:rPr lang="es-AR" sz="2000" dirty="0"/>
              <a:t>con </a:t>
            </a:r>
            <a:r>
              <a:rPr lang="es-AR" sz="2000" dirty="0" smtClean="0"/>
              <a:t>más precisión.</a:t>
            </a:r>
          </a:p>
          <a:p>
            <a:endParaRPr lang="es-AR" sz="2400" dirty="0" smtClean="0"/>
          </a:p>
          <a:p>
            <a:pPr>
              <a:buNone/>
            </a:pPr>
            <a:endParaRPr lang="es-AR" dirty="0"/>
          </a:p>
        </p:txBody>
      </p:sp>
      <p:pic>
        <p:nvPicPr>
          <p:cNvPr id="4" name="3 Imagen" descr="busarda gobello y pay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924944"/>
            <a:ext cx="4133334" cy="771429"/>
          </a:xfrm>
          <a:prstGeom prst="rect">
            <a:avLst/>
          </a:prstGeom>
        </p:spPr>
      </p:pic>
      <p:pic>
        <p:nvPicPr>
          <p:cNvPr id="5" name="4 Imagen" descr="Bellomp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628800"/>
            <a:ext cx="3695700" cy="333375"/>
          </a:xfrm>
          <a:prstGeom prst="rect">
            <a:avLst/>
          </a:prstGeom>
        </p:spPr>
      </p:pic>
      <p:pic>
        <p:nvPicPr>
          <p:cNvPr id="6" name="5 Imagen" descr="choma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700808"/>
            <a:ext cx="3705225" cy="238125"/>
          </a:xfrm>
          <a:prstGeom prst="rect">
            <a:avLst/>
          </a:prstGeom>
        </p:spPr>
      </p:pic>
      <p:pic>
        <p:nvPicPr>
          <p:cNvPr id="7" name="6 Imagen" descr="gomía terugg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4797152"/>
            <a:ext cx="2592288" cy="266809"/>
          </a:xfrm>
          <a:prstGeom prst="rect">
            <a:avLst/>
          </a:prstGeom>
        </p:spPr>
      </p:pic>
      <p:pic>
        <p:nvPicPr>
          <p:cNvPr id="8" name="7 Imagen" descr="lompa terugg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4725144"/>
            <a:ext cx="3059832" cy="5904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>Un registro demorado: el </a:t>
            </a:r>
            <a:r>
              <a:rPr lang="es-ES" sz="2400" b="1" i="1" dirty="0" smtClean="0"/>
              <a:t>Diccionario de Argentinismos de Ayer y de Hoy</a:t>
            </a:r>
            <a:r>
              <a:rPr lang="es-ES" sz="2400" b="1" dirty="0" smtClean="0"/>
              <a:t> (1976), de Diego Abad de Santillán</a:t>
            </a:r>
            <a:br>
              <a:rPr lang="es-ES" sz="2400" b="1" dirty="0" smtClean="0"/>
            </a:br>
            <a:endParaRPr lang="es-AR" sz="2400" dirty="0" smtClean="0"/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s-ES" sz="2000" b="1" dirty="0" smtClean="0"/>
          </a:p>
          <a:p>
            <a:pPr eaLnBrk="1" hangingPunct="1"/>
            <a:r>
              <a:rPr lang="es-ES" sz="2400" dirty="0" smtClean="0"/>
              <a:t>Actualiza el léxico</a:t>
            </a:r>
          </a:p>
          <a:p>
            <a:pPr eaLnBrk="1" hangingPunct="1"/>
            <a:endParaRPr lang="es-ES" sz="2000" dirty="0" smtClean="0"/>
          </a:p>
          <a:p>
            <a:pPr eaLnBrk="1" hangingPunct="1"/>
            <a:endParaRPr lang="es-ES" sz="2000" dirty="0" smtClean="0"/>
          </a:p>
          <a:p>
            <a:pPr eaLnBrk="1" hangingPunct="1"/>
            <a:endParaRPr lang="es-ES" sz="2000" dirty="0" smtClean="0"/>
          </a:p>
          <a:p>
            <a:pPr eaLnBrk="1" hangingPunct="1"/>
            <a:endParaRPr lang="es-ES" sz="2000" dirty="0" smtClean="0"/>
          </a:p>
          <a:p>
            <a:pPr eaLnBrk="1" hangingPunct="1"/>
            <a:endParaRPr lang="es-ES" sz="2000" dirty="0" smtClean="0"/>
          </a:p>
          <a:p>
            <a:pPr eaLnBrk="1" hangingPunct="1"/>
            <a:endParaRPr lang="es-ES" sz="2000" dirty="0" smtClean="0"/>
          </a:p>
          <a:p>
            <a:pPr eaLnBrk="1" hangingPunct="1"/>
            <a:endParaRPr lang="es-ES" sz="2000" dirty="0" smtClean="0"/>
          </a:p>
          <a:p>
            <a:pPr eaLnBrk="1" hangingPunct="1"/>
            <a:endParaRPr lang="es-ES" sz="2000" dirty="0" smtClean="0"/>
          </a:p>
          <a:p>
            <a:pPr eaLnBrk="1" hangingPunct="1">
              <a:buNone/>
            </a:pPr>
            <a:r>
              <a:rPr lang="es-ES" sz="2000" i="1" dirty="0" smtClean="0"/>
              <a:t>peronista</a:t>
            </a:r>
            <a:r>
              <a:rPr lang="es-ES" sz="2000" dirty="0" smtClean="0"/>
              <a:t>, </a:t>
            </a:r>
            <a:r>
              <a:rPr lang="es-ES" sz="2000" i="1" dirty="0" smtClean="0"/>
              <a:t>golpista</a:t>
            </a:r>
            <a:r>
              <a:rPr lang="es-ES" sz="2000" dirty="0" smtClean="0"/>
              <a:t>, </a:t>
            </a:r>
            <a:r>
              <a:rPr lang="es-ES" sz="2000" i="1" dirty="0" smtClean="0"/>
              <a:t>carnero</a:t>
            </a:r>
            <a:r>
              <a:rPr lang="es-ES" sz="2000" dirty="0" smtClean="0"/>
              <a:t>, </a:t>
            </a:r>
            <a:r>
              <a:rPr lang="es-ES" sz="2000" i="1" dirty="0" err="1" smtClean="0"/>
              <a:t>proyanqui</a:t>
            </a:r>
            <a:r>
              <a:rPr lang="es-ES" sz="2000" dirty="0" smtClean="0"/>
              <a:t>, </a:t>
            </a:r>
            <a:r>
              <a:rPr lang="es-ES" sz="2000" i="1" dirty="0" smtClean="0"/>
              <a:t>entreguista</a:t>
            </a:r>
            <a:r>
              <a:rPr lang="es-ES" sz="2000" dirty="0" smtClean="0"/>
              <a:t>, </a:t>
            </a:r>
            <a:r>
              <a:rPr lang="es-ES" sz="2000" i="1" dirty="0" smtClean="0"/>
              <a:t>cabecita negra</a:t>
            </a:r>
            <a:r>
              <a:rPr lang="es-ES" sz="2000" dirty="0" smtClean="0"/>
              <a:t>… </a:t>
            </a:r>
          </a:p>
          <a:p>
            <a:pPr eaLnBrk="1" hangingPunct="1"/>
            <a:endParaRPr lang="es-ES" sz="2000" dirty="0" smtClean="0"/>
          </a:p>
          <a:p>
            <a:pPr eaLnBrk="1" hangingPunct="1"/>
            <a:endParaRPr lang="es-AR" sz="2000" dirty="0" smtClean="0"/>
          </a:p>
        </p:txBody>
      </p:sp>
      <p:pic>
        <p:nvPicPr>
          <p:cNvPr id="9" name="8 Imagen" descr="descamisado abad de santillá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564904"/>
            <a:ext cx="3958892" cy="2324819"/>
          </a:xfrm>
          <a:prstGeom prst="rect">
            <a:avLst/>
          </a:prstGeom>
        </p:spPr>
      </p:pic>
      <p:pic>
        <p:nvPicPr>
          <p:cNvPr id="10" name="9 Imagen" descr="radicheta abad de santillá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772816"/>
            <a:ext cx="3232241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/>
          <a:lstStyle/>
          <a:p>
            <a:endParaRPr lang="es-AR" sz="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eaLnBrk="1" hangingPunct="1"/>
            <a:r>
              <a:rPr lang="es-ES" sz="2400" dirty="0" smtClean="0"/>
              <a:t>Trata como argentinismos los guaranismos y los quechuismos (pero también </a:t>
            </a:r>
            <a:r>
              <a:rPr lang="es-ES" sz="2400" i="1" dirty="0" err="1" smtClean="0"/>
              <a:t>llafañ</a:t>
            </a:r>
            <a:r>
              <a:rPr lang="es-ES" sz="2400" dirty="0" smtClean="0"/>
              <a:t>, </a:t>
            </a:r>
            <a:r>
              <a:rPr lang="es-ES" sz="2400" i="1" dirty="0" err="1" smtClean="0"/>
              <a:t>mbohapí</a:t>
            </a:r>
            <a:r>
              <a:rPr lang="es-ES" sz="2400" dirty="0" smtClean="0"/>
              <a:t>, ...)</a:t>
            </a:r>
          </a:p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r>
              <a:rPr lang="es-AR" sz="2400" dirty="0" smtClean="0"/>
              <a:t>Incluye muchos lunfardismos, coloquialismos, voces vulgares y no estándar:</a:t>
            </a:r>
            <a:endParaRPr lang="es-AR" sz="2400" dirty="0"/>
          </a:p>
        </p:txBody>
      </p:sp>
      <p:pic>
        <p:nvPicPr>
          <p:cNvPr id="4" name="3 Imagen" descr="caté abad de santillá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4283965" cy="1347597"/>
          </a:xfrm>
          <a:prstGeom prst="rect">
            <a:avLst/>
          </a:prstGeom>
        </p:spPr>
      </p:pic>
      <p:pic>
        <p:nvPicPr>
          <p:cNvPr id="5" name="4 Imagen" descr="ñaño abad de santillá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420888"/>
            <a:ext cx="3816424" cy="1026912"/>
          </a:xfrm>
          <a:prstGeom prst="rect">
            <a:avLst/>
          </a:prstGeom>
        </p:spPr>
      </p:pic>
      <p:pic>
        <p:nvPicPr>
          <p:cNvPr id="6" name="5 Imagen" descr="sabiola ab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653136"/>
            <a:ext cx="4427984" cy="808361"/>
          </a:xfrm>
          <a:prstGeom prst="rect">
            <a:avLst/>
          </a:prstGeom>
        </p:spPr>
      </p:pic>
      <p:pic>
        <p:nvPicPr>
          <p:cNvPr id="7" name="6 Imagen" descr="ufa abad de santillá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437112"/>
            <a:ext cx="3763059" cy="13398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908</Words>
  <Application>Microsoft Office PowerPoint</Application>
  <PresentationFormat>Presentación en pantalla (4:3)</PresentationFormat>
  <Paragraphs>133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7" baseType="lpstr">
      <vt:lpstr>Arial</vt:lpstr>
      <vt:lpstr>Wingdings</vt:lpstr>
      <vt:lpstr>Diseño predeterminado</vt:lpstr>
      <vt:lpstr>Mataburros: la lengua de la calle en diccionarios argentinos  Gabriela Resnik (con la colaboración de Andrea Bohrn)</vt:lpstr>
      <vt:lpstr>1. El español de la Argentina en sus diccionarios </vt:lpstr>
      <vt:lpstr>Inclusiones y exclusiones: el lemario</vt:lpstr>
      <vt:lpstr>Primer registro lunfardo: El idioma del delito (1894), de Antonio Dellepiane</vt:lpstr>
      <vt:lpstr>El primer diccionario descriptivo: el Diccionario Argentino (1910), de Tobías Garzón</vt:lpstr>
      <vt:lpstr>…con algunas actitudes normativas</vt:lpstr>
      <vt:lpstr>Los mataburros lunfardos</vt:lpstr>
      <vt:lpstr> Un registro demorado: el Diccionario de Argentinismos de Ayer y de Hoy (1976), de Diego Abad de Santillán </vt:lpstr>
      <vt:lpstr>Presentación de PowerPoint</vt:lpstr>
      <vt:lpstr>… con algunos juicios y advertencias</vt:lpstr>
      <vt:lpstr>Los más recientes</vt:lpstr>
      <vt:lpstr>2. El español de la Argentina en los diccionarios de la RAE </vt:lpstr>
      <vt:lpstr>Una historia lexicográfica de vos</vt:lpstr>
      <vt:lpstr>DRAE XIX (1970)</vt:lpstr>
      <vt:lpstr>DRAE XX (1984)</vt:lpstr>
      <vt:lpstr>DRAE Manual (1985 y 1989)</vt:lpstr>
      <vt:lpstr>DRAE XXI (1992)</vt:lpstr>
      <vt:lpstr>DRAE XXII (2001)</vt:lpstr>
      <vt:lpstr>DRAE XXIII (2014)</vt:lpstr>
      <vt:lpstr>Actividades</vt:lpstr>
      <vt:lpstr>Reflexiones finales</vt:lpstr>
      <vt:lpstr>Recursos en línea</vt:lpstr>
      <vt:lpstr>En la página del Museo</vt:lpstr>
      <vt:lpstr>En la UByD o el Museo de la Lengua de la UNGS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Variedad y norma lingüística en el diccionario: incluir, excluir, marcar  Gabriela Resnik</dc:title>
  <dc:creator>Gabriela Resnik</dc:creator>
  <cp:lastModifiedBy>usuario</cp:lastModifiedBy>
  <cp:revision>164</cp:revision>
  <cp:lastPrinted>2019-09-04T16:13:01Z</cp:lastPrinted>
  <dcterms:created xsi:type="dcterms:W3CDTF">2015-10-16T17:39:18Z</dcterms:created>
  <dcterms:modified xsi:type="dcterms:W3CDTF">2019-09-04T17:01:23Z</dcterms:modified>
</cp:coreProperties>
</file>