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1080135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rial Narrow" pitchFamily="34" charset="0"/>
      <p:regular r:id="rId16"/>
      <p:bold r:id="rId17"/>
      <p:italic r:id="rId18"/>
      <p:boldItalic r:id="rId19"/>
    </p:embeddedFont>
    <p:embeddedFont>
      <p:font typeface="Impact" pitchFamily="34" charset="0"/>
      <p:regular r:id="rId20"/>
    </p:embeddedFont>
    <p:embeddedFont>
      <p:font typeface="Bangers" pitchFamily="2" charset="0"/>
      <p:regular r:id="rId21"/>
    </p:embeddedFont>
    <p:embeddedFont>
      <p:font typeface="Wingdings 2" pitchFamily="18" charset="2"/>
      <p:regular r:id="rId22"/>
    </p:embeddedFont>
    <p:embeddedFont>
      <p:font typeface="Constantia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3402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840" y="-174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8-29T20:14:28.657" idx="1">
    <p:pos x="6000" y="0"/>
    <p:text>Un tercer sendero para unir el observatorio con el centro cultural.
-Lara Fernández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8-29T20:14:28.658" idx="2">
    <p:pos x="6000" y="0"/>
    <p:text>No se si se puede modificar a esta  altura, pero las referencias van sin guion bajo y el norte arriba a la derecha...
-Evelyn Tengler</p:text>
  </p:cm>
  <p:cm authorId="0" dt="2019-08-29T20:14:28.660" idx="3">
    <p:pos x="6000" y="100"/>
    <p:text>Quizás acá sería mejor algo como planteo integrador de las propuestas, o buscar otro sinónimo para propuesta.
-Evelyn Tengler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30079" y="1371600"/>
            <a:ext cx="9274759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30079" y="3228536"/>
            <a:ext cx="9278360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830979" y="914402"/>
            <a:ext cx="2430304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40067" y="914402"/>
            <a:ext cx="7110889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6478" y="1316736"/>
            <a:ext cx="9181148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6478" y="2704664"/>
            <a:ext cx="9181148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8" y="704088"/>
            <a:ext cx="9721215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40068" y="1920085"/>
            <a:ext cx="4770596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90686" y="1920085"/>
            <a:ext cx="4770596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8" y="704088"/>
            <a:ext cx="9721215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0068" y="1855248"/>
            <a:ext cx="4772472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486936" y="1859758"/>
            <a:ext cx="4774347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40068" y="2514600"/>
            <a:ext cx="4772472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86936" y="2514600"/>
            <a:ext cx="477434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8" y="704088"/>
            <a:ext cx="9811226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101" y="514352"/>
            <a:ext cx="3240405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0101" y="1676400"/>
            <a:ext cx="3240405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223028" y="1676400"/>
            <a:ext cx="6038255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739546" y="1108077"/>
            <a:ext cx="6210776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9454883" y="5359769"/>
            <a:ext cx="183623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90" y="1176997"/>
            <a:ext cx="2613927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20090" y="2828785"/>
            <a:ext cx="2610326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541193" y="6356351"/>
            <a:ext cx="72009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117593" y="1199517"/>
            <a:ext cx="5454682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11252" y="5816600"/>
            <a:ext cx="1082385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5175647" y="6219826"/>
            <a:ext cx="5625703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1252" y="-7144"/>
            <a:ext cx="10823853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175647" y="-7144"/>
            <a:ext cx="5625703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540068" y="704088"/>
            <a:ext cx="9721215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540068" y="1935480"/>
            <a:ext cx="9721215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50394" y="6356351"/>
            <a:ext cx="396049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61170" y="6356351"/>
            <a:ext cx="90011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22464" y="202408"/>
            <a:ext cx="10844522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22069" y="5072074"/>
            <a:ext cx="10393579" cy="1571636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AR" sz="1800" b="1" dirty="0"/>
              <a:t/>
            </a:r>
            <a:br>
              <a:rPr lang="es-AR" sz="1800" b="1" dirty="0"/>
            </a:br>
            <a:r>
              <a:rPr lang="es-AR" sz="1800" b="1" dirty="0"/>
              <a:t/>
            </a:r>
            <a:br>
              <a:rPr lang="es-AR" sz="1800" b="1" dirty="0"/>
            </a:br>
            <a:r>
              <a:rPr lang="es-AR" sz="1800" b="1" dirty="0"/>
              <a:t/>
            </a:r>
            <a:br>
              <a:rPr lang="es-AR" sz="1800" b="1" dirty="0"/>
            </a:br>
            <a:r>
              <a:rPr lang="es-AR" sz="1800" b="1" dirty="0"/>
              <a:t/>
            </a:r>
            <a:br>
              <a:rPr lang="es-AR" sz="1800" b="1" dirty="0"/>
            </a:br>
            <a:r>
              <a:rPr lang="es-AR" sz="18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EQUIPO N° 2 </a:t>
            </a:r>
            <a:r>
              <a:rPr lang="es-AR" sz="243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/>
            </a:r>
            <a:br>
              <a:rPr lang="es-AR" sz="243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</a:br>
            <a:r>
              <a:rPr lang="es-AR" sz="1600" b="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Integrantes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: Roberto </a:t>
            </a:r>
            <a:r>
              <a:rPr lang="es-AR" sz="1600" b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Ivan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s-AR" sz="1600" b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Farias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- Lara </a:t>
            </a:r>
            <a:r>
              <a:rPr lang="es-AR" sz="1600" b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Fernandez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- Cristian Omar </a:t>
            </a:r>
            <a:r>
              <a:rPr lang="es-AR" sz="1600" b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Gomez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- Marcela Herrera </a:t>
            </a:r>
            <a:r>
              <a:rPr lang="es-AR" sz="16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- Luciano </a:t>
            </a:r>
            <a:r>
              <a:rPr lang="es-AR" sz="1600" b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Andres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s-AR" sz="1600" b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Doti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- Evelyn </a:t>
            </a:r>
            <a:r>
              <a:rPr lang="es-AR" sz="1600" b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Tengler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s-AR" sz="16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- Juan Gauto </a:t>
            </a:r>
            <a:r>
              <a:rPr lang="es-AR" sz="1600" b="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-Rodrigo </a:t>
            </a:r>
            <a:r>
              <a:rPr lang="es-AR" sz="1600" b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Sanchez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- Marta Alejandra </a:t>
            </a:r>
            <a:r>
              <a:rPr lang="es-AR" sz="1600" b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Rodriguez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 - Lourdes Casanova</a:t>
            </a:r>
            <a:b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</a:br>
            <a:r>
              <a:rPr lang="es-AR" sz="1600" b="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Coordinadora</a:t>
            </a:r>
            <a:r>
              <a:rPr lang="es-AR" sz="16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: Silvana </a:t>
            </a:r>
            <a:r>
              <a:rPr lang="es-AR" sz="1600" b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Aspiroz</a:t>
            </a:r>
            <a:r>
              <a:rPr lang="es-AR" sz="1800" dirty="0"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s-AR" sz="1800" dirty="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3959" dirty="0"/>
              <a:t/>
            </a:r>
            <a:br>
              <a:rPr lang="es-AR" sz="3959" dirty="0"/>
            </a:br>
            <a:endParaRPr sz="3959"/>
          </a:p>
        </p:txBody>
      </p:sp>
      <p:sp>
        <p:nvSpPr>
          <p:cNvPr id="86" name="Google Shape;86;p13"/>
          <p:cNvSpPr txBox="1"/>
          <p:nvPr/>
        </p:nvSpPr>
        <p:spPr>
          <a:xfrm>
            <a:off x="828650" y="2786048"/>
            <a:ext cx="9972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</a:pPr>
            <a:r>
              <a:rPr lang="es-AR" sz="4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     RE</a:t>
            </a:r>
            <a:r>
              <a:rPr lang="es-AR" sz="4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PENSANDO</a:t>
            </a:r>
            <a:r>
              <a:rPr lang="es-AR" sz="4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EL </a:t>
            </a:r>
            <a:r>
              <a:rPr lang="es-AR" sz="4800" b="0" i="0" u="none" strike="noStrike" cap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TERR</a:t>
            </a:r>
            <a:r>
              <a:rPr lang="es-AR" sz="4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IT</a:t>
            </a:r>
            <a:r>
              <a:rPr lang="es-AR" sz="4800" b="0" i="0" u="none" strike="noStrike" cap="none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OR</a:t>
            </a:r>
            <a:r>
              <a:rPr lang="es-AR" sz="4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IO: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25"/>
              <a:buFont typeface="Bangers"/>
              <a:buNone/>
            </a:pPr>
            <a:r>
              <a:rPr lang="es-AR" sz="3325" b="1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</a:t>
            </a:r>
            <a:r>
              <a:rPr lang="es-AR" sz="3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MEMORIA, HÁBITAT </a:t>
            </a:r>
            <a:r>
              <a:rPr lang="es-AR" sz="32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y justicia social</a:t>
            </a:r>
            <a:endParaRPr sz="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A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A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AR" sz="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107577" y="214290"/>
            <a:ext cx="5793824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</a:pPr>
            <a:r>
              <a:rPr lang="es-AR" sz="4800" b="0" i="0" u="none" strike="noStrike" cap="none" dirty="0">
                <a:solidFill>
                  <a:schemeClr val="dk1"/>
                </a:solidFill>
                <a:latin typeface="Arial" pitchFamily="34" charset="0"/>
                <a:ea typeface="Impact"/>
                <a:cs typeface="Arial" pitchFamily="34" charset="0"/>
                <a:sym typeface="Impact"/>
              </a:rPr>
              <a:t>   </a:t>
            </a:r>
            <a:r>
              <a:rPr lang="es-AR" sz="1800" b="1" i="0" u="none" strike="noStrike" cap="none" dirty="0">
                <a:solidFill>
                  <a:schemeClr val="dk1"/>
                </a:solidFill>
                <a:latin typeface="Arial" pitchFamily="34" charset="0"/>
                <a:ea typeface="Bangers"/>
                <a:cs typeface="Arial" pitchFamily="34" charset="0"/>
                <a:sym typeface="Bangers"/>
              </a:rPr>
              <a:t>TALLER ICO 2019 – CAMPO DE </a:t>
            </a:r>
            <a:r>
              <a:rPr lang="es-AR" sz="1800" b="1" i="0" u="none" strike="noStrike" cap="none" dirty="0" smtClean="0">
                <a:solidFill>
                  <a:schemeClr val="dk1"/>
                </a:solidFill>
                <a:latin typeface="Arial" pitchFamily="34" charset="0"/>
                <a:ea typeface="Bangers"/>
                <a:cs typeface="Arial" pitchFamily="34" charset="0"/>
                <a:sym typeface="Bangers"/>
              </a:rPr>
              <a:t>MAYO</a:t>
            </a:r>
            <a:endParaRPr sz="1800" b="0" i="0" u="none" strike="noStrike" cap="none">
              <a:solidFill>
                <a:schemeClr val="dk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028745" y="3143248"/>
            <a:ext cx="12858840" cy="285752"/>
          </a:xfrm>
          <a:prstGeom prst="mathMin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GAUTO\Desktop\logo-ico-ungs_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" y="457642"/>
            <a:ext cx="2672580" cy="73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314325" y="246875"/>
            <a:ext cx="10172700" cy="50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979"/>
            </a:pPr>
            <a:r>
              <a:rPr lang="es-AR" sz="2800" dirty="0" smtClean="0">
                <a:solidFill>
                  <a:schemeClr val="accent3">
                    <a:lumMod val="50000"/>
                  </a:schemeClr>
                </a:solidFill>
              </a:rPr>
              <a:t>Objetivos del Proyecto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AR" sz="2800" dirty="0" smtClean="0">
                <a:latin typeface="Arial" pitchFamily="34" charset="0"/>
                <a:cs typeface="Arial" pitchFamily="34" charset="0"/>
              </a:rPr>
            </a:br>
            <a:r>
              <a:rPr lang="es-AR" sz="1979" b="1" dirty="0"/>
              <a:t/>
            </a:r>
            <a:br>
              <a:rPr lang="es-AR" sz="1979" b="1" dirty="0"/>
            </a:br>
            <a:r>
              <a:rPr lang="es-AR" sz="1979" b="1" dirty="0" smtClean="0">
                <a:solidFill>
                  <a:schemeClr val="accent3">
                    <a:lumMod val="50000"/>
                  </a:schemeClr>
                </a:solidFill>
              </a:rPr>
              <a:t># Preservación</a:t>
            </a:r>
            <a:r>
              <a:rPr lang="es-AR" sz="1979" dirty="0" smtClean="0">
                <a:solidFill>
                  <a:schemeClr val="accent3">
                    <a:lumMod val="50000"/>
                  </a:schemeClr>
                </a:solidFill>
              </a:rPr>
              <a:t>, recuperación y </a:t>
            </a:r>
            <a:r>
              <a:rPr lang="es-AR" sz="1979" dirty="0" smtClean="0">
                <a:solidFill>
                  <a:schemeClr val="accent3">
                    <a:lumMod val="50000"/>
                  </a:schemeClr>
                </a:solidFill>
              </a:rPr>
              <a:t>fortalecimiento </a:t>
            </a:r>
            <a:r>
              <a:rPr lang="es-AR" sz="1979" dirty="0">
                <a:solidFill>
                  <a:schemeClr val="accent3">
                    <a:lumMod val="50000"/>
                  </a:schemeClr>
                </a:solidFill>
              </a:rPr>
              <a:t>de espacios de </a:t>
            </a:r>
            <a:r>
              <a:rPr lang="es-AR" sz="2500" b="1" dirty="0">
                <a:solidFill>
                  <a:srgbClr val="C00000"/>
                </a:solidFill>
              </a:rPr>
              <a:t>Memoria y Patrimonio</a:t>
            </a:r>
            <a:r>
              <a:rPr lang="es-AR" sz="2500" dirty="0"/>
              <a:t>.</a:t>
            </a:r>
            <a:r>
              <a:rPr lang="es-AR" sz="1979" dirty="0"/>
              <a:t/>
            </a:r>
            <a:br>
              <a:rPr lang="es-AR" sz="1979" dirty="0"/>
            </a:br>
            <a:r>
              <a:rPr lang="es-AR" sz="1979" dirty="0" smtClean="0">
                <a:solidFill>
                  <a:schemeClr val="accent3">
                    <a:lumMod val="50000"/>
                  </a:schemeClr>
                </a:solidFill>
              </a:rPr>
              <a:t># Consolidación </a:t>
            </a:r>
            <a:r>
              <a:rPr lang="es-AR" sz="1979" dirty="0">
                <a:solidFill>
                  <a:schemeClr val="accent3">
                    <a:lumMod val="50000"/>
                  </a:schemeClr>
                </a:solidFill>
              </a:rPr>
              <a:t>y reivindicación de nuestra </a:t>
            </a:r>
            <a:r>
              <a:rPr lang="es-AR" sz="1979" b="1" dirty="0">
                <a:solidFill>
                  <a:srgbClr val="C00000"/>
                </a:solidFill>
              </a:rPr>
              <a:t>Historia reciente</a:t>
            </a:r>
            <a:r>
              <a:rPr lang="es-AR" sz="1979" dirty="0">
                <a:solidFill>
                  <a:schemeClr val="accent3">
                    <a:lumMod val="50000"/>
                  </a:schemeClr>
                </a:solidFill>
              </a:rPr>
              <a:t>, como </a:t>
            </a:r>
            <a:r>
              <a:rPr lang="es-AR" sz="2500" b="1" dirty="0" smtClean="0">
                <a:solidFill>
                  <a:srgbClr val="C00000"/>
                </a:solidFill>
              </a:rPr>
              <a:t>cuestión identitaria  cultural</a:t>
            </a:r>
            <a:r>
              <a:rPr lang="es-AR" sz="1979" dirty="0"/>
              <a:t>.</a:t>
            </a:r>
            <a:br>
              <a:rPr lang="es-AR" sz="1979" dirty="0"/>
            </a:br>
            <a:r>
              <a:rPr lang="es-AR" sz="1979" dirty="0" smtClean="0">
                <a:solidFill>
                  <a:schemeClr val="accent3">
                    <a:lumMod val="50000"/>
                  </a:schemeClr>
                </a:solidFill>
              </a:rPr>
              <a:t># Generación </a:t>
            </a:r>
            <a:r>
              <a:rPr lang="es-AR" sz="1979" dirty="0">
                <a:solidFill>
                  <a:schemeClr val="accent3">
                    <a:lumMod val="50000"/>
                  </a:schemeClr>
                </a:solidFill>
              </a:rPr>
              <a:t>de un </a:t>
            </a:r>
            <a:r>
              <a:rPr lang="es-AR" sz="2500" b="1" dirty="0">
                <a:solidFill>
                  <a:srgbClr val="C00000"/>
                </a:solidFill>
              </a:rPr>
              <a:t>acceso equitativo y social al </a:t>
            </a:r>
            <a:r>
              <a:rPr lang="es-AR" sz="2500" b="1" dirty="0" smtClean="0">
                <a:solidFill>
                  <a:srgbClr val="C00000"/>
                </a:solidFill>
              </a:rPr>
              <a:t>Hábitat</a:t>
            </a:r>
            <a:r>
              <a:rPr lang="es-AR" sz="1979" b="1" dirty="0">
                <a:solidFill>
                  <a:srgbClr val="C00000"/>
                </a:solidFill>
              </a:rPr>
              <a:t>.</a:t>
            </a:r>
            <a:r>
              <a:rPr lang="es-AR" sz="1979" dirty="0" smtClean="0"/>
              <a:t> </a:t>
            </a:r>
            <a:r>
              <a:rPr lang="es-AR" sz="1979" dirty="0"/>
              <a:t/>
            </a:r>
            <a:br>
              <a:rPr lang="es-AR" sz="1979" dirty="0"/>
            </a:br>
            <a:endParaRPr sz="1979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79"/>
              <a:buFont typeface="Calibri"/>
              <a:buNone/>
            </a:pPr>
            <a:r>
              <a:rPr lang="es-AR" sz="1979" dirty="0" smtClean="0">
                <a:solidFill>
                  <a:schemeClr val="accent3">
                    <a:lumMod val="50000"/>
                  </a:schemeClr>
                </a:solidFill>
              </a:rPr>
              <a:t>En suma, </a:t>
            </a:r>
            <a:r>
              <a:rPr lang="es-AR" sz="1979" b="1" dirty="0">
                <a:solidFill>
                  <a:srgbClr val="C00000"/>
                </a:solidFill>
              </a:rPr>
              <a:t>generar un punto de </a:t>
            </a:r>
            <a:r>
              <a:rPr lang="es-AR" sz="1979" b="1" dirty="0">
                <a:solidFill>
                  <a:schemeClr val="accent3">
                    <a:lumMod val="50000"/>
                  </a:schemeClr>
                </a:solidFill>
              </a:rPr>
              <a:t>inflexión </a:t>
            </a:r>
            <a:r>
              <a:rPr lang="es-AR" sz="1979" dirty="0">
                <a:solidFill>
                  <a:schemeClr val="accent3">
                    <a:lumMod val="50000"/>
                  </a:schemeClr>
                </a:solidFill>
              </a:rPr>
              <a:t>entre </a:t>
            </a:r>
            <a:r>
              <a:rPr lang="es-AR" sz="1979" dirty="0" smtClean="0">
                <a:solidFill>
                  <a:schemeClr val="accent3">
                    <a:lumMod val="50000"/>
                  </a:schemeClr>
                </a:solidFill>
              </a:rPr>
              <a:t>las demandas sociales, económicas, ambientales y urbanas.</a:t>
            </a:r>
            <a:r>
              <a:rPr lang="es-AR" sz="3959" dirty="0"/>
              <a:t/>
            </a:r>
            <a:br>
              <a:rPr lang="es-AR" sz="3959" dirty="0"/>
            </a:br>
            <a:r>
              <a:rPr lang="es-AR" sz="3959" dirty="0"/>
              <a:t/>
            </a:r>
            <a:br>
              <a:rPr lang="es-AR" sz="3959" dirty="0"/>
            </a:br>
            <a:endParaRPr sz="3959"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4837650"/>
            <a:ext cx="3443875" cy="18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9750" y="3951550"/>
            <a:ext cx="3364450" cy="19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6747" y="4356874"/>
            <a:ext cx="3364451" cy="189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8577" y="214290"/>
            <a:ext cx="10172715" cy="571504"/>
          </a:xfrm>
        </p:spPr>
        <p:txBody>
          <a:bodyPr>
            <a:normAutofit/>
          </a:bodyPr>
          <a:lstStyle/>
          <a:p>
            <a:pPr lvl="0" algn="l"/>
            <a:r>
              <a:rPr lang="es-AR" sz="2200" b="1" dirty="0" smtClean="0">
                <a:solidFill>
                  <a:schemeClr val="accent3">
                    <a:lumMod val="50000"/>
                  </a:schemeClr>
                </a:solidFill>
              </a:rPr>
              <a:t>Análisis Integrador</a:t>
            </a:r>
            <a:endParaRPr lang="es-A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8577" y="785794"/>
            <a:ext cx="5072098" cy="5715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Características Positivas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400675" y="785794"/>
            <a:ext cx="5072098" cy="5715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Características Negativas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0675" y="1285860"/>
            <a:ext cx="5072098" cy="35719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600" dirty="0" smtClean="0">
                <a:latin typeface="+mj-lt"/>
                <a:ea typeface="+mj-ea"/>
                <a:cs typeface="+mj-cs"/>
              </a:rPr>
              <a:t>Carencia de conexiones adecuadas e infraestructura  urbana.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Usos</a:t>
            </a:r>
            <a:r>
              <a:rPr kumimoji="0" lang="es-A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Militares Específicos.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000" b="1" baseline="0" dirty="0" smtClean="0">
                <a:latin typeface="+mj-lt"/>
                <a:ea typeface="+mj-ea"/>
                <a:cs typeface="+mj-cs"/>
              </a:rPr>
              <a:t>Ubicación</a:t>
            </a:r>
            <a:r>
              <a:rPr lang="es-AR" sz="2000" b="1" dirty="0" smtClean="0">
                <a:latin typeface="+mj-lt"/>
                <a:ea typeface="+mj-ea"/>
                <a:cs typeface="+mj-cs"/>
              </a:rPr>
              <a:t> del </a:t>
            </a:r>
            <a:r>
              <a:rPr lang="es-AR" sz="2000" b="1" dirty="0" smtClean="0">
                <a:latin typeface="+mj-lt"/>
                <a:ea typeface="+mj-ea"/>
                <a:cs typeface="+mj-cs"/>
              </a:rPr>
              <a:t>CEAMSE</a:t>
            </a:r>
            <a:r>
              <a:rPr lang="es-AR" sz="2000" b="1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600" dirty="0" smtClean="0">
                <a:latin typeface="+mj-lt"/>
                <a:ea typeface="+mj-ea"/>
                <a:cs typeface="+mj-cs"/>
              </a:rPr>
              <a:t>Pujas </a:t>
            </a:r>
            <a:r>
              <a:rPr lang="es-AR" sz="1600" dirty="0" smtClean="0">
                <a:latin typeface="+mj-lt"/>
                <a:ea typeface="+mj-ea"/>
                <a:cs typeface="+mj-cs"/>
              </a:rPr>
              <a:t>y Disputas sobre </a:t>
            </a:r>
            <a:r>
              <a:rPr lang="es-AR" sz="1600" dirty="0" smtClean="0">
                <a:latin typeface="+mj-lt"/>
                <a:ea typeface="+mj-ea"/>
                <a:cs typeface="+mj-cs"/>
              </a:rPr>
              <a:t>intereses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600" dirty="0" smtClean="0">
                <a:latin typeface="+mj-lt"/>
                <a:ea typeface="+mj-ea"/>
                <a:cs typeface="+mj-cs"/>
              </a:rPr>
              <a:t>Áreas inundables.</a:t>
            </a:r>
            <a:endParaRPr lang="es-AR" sz="1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28577" y="1357298"/>
            <a:ext cx="5072098" cy="35719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000" b="1" dirty="0" smtClean="0">
                <a:latin typeface="+mj-lt"/>
                <a:ea typeface="+mj-ea"/>
                <a:cs typeface="+mj-cs"/>
              </a:rPr>
              <a:t>Activos Ambientales y Servicios ecosistémicos.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Extensión</a:t>
            </a:r>
            <a:r>
              <a:rPr kumimoji="0" lang="es-A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A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 localización</a:t>
            </a:r>
            <a:r>
              <a:rPr lang="es-AR" sz="16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Patrimonio </a:t>
            </a:r>
            <a:r>
              <a:rPr kumimoji="0" lang="es-A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Arqueológico y</a:t>
            </a:r>
            <a:r>
              <a:rPr lang="es-AR" sz="1600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1600" dirty="0" smtClean="0">
                <a:latin typeface="+mj-lt"/>
                <a:ea typeface="+mj-ea"/>
                <a:cs typeface="+mj-cs"/>
              </a:rPr>
              <a:t>Arquitectónico.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600" dirty="0" smtClean="0">
                <a:latin typeface="+mj-lt"/>
                <a:ea typeface="+mj-ea"/>
                <a:cs typeface="+mj-cs"/>
              </a:rPr>
              <a:t>Valor paisajístico.</a:t>
            </a:r>
            <a:endParaRPr lang="es-AR" sz="1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000" b="1" dirty="0" smtClean="0">
                <a:latin typeface="+mj-lt"/>
                <a:ea typeface="+mj-ea"/>
                <a:cs typeface="+mj-cs"/>
              </a:rPr>
              <a:t>Historia, identidad y cultura.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600" dirty="0" smtClean="0">
                <a:latin typeface="+mj-lt"/>
                <a:ea typeface="+mj-ea"/>
                <a:cs typeface="+mj-cs"/>
              </a:rPr>
              <a:t>Diversos equipamiento Urbanos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600" dirty="0" smtClean="0">
                <a:latin typeface="+mj-lt"/>
                <a:ea typeface="+mj-ea"/>
                <a:cs typeface="+mj-cs"/>
              </a:rPr>
              <a:t>Potencialidad para promover un sistema de salud regional.</a:t>
            </a:r>
            <a:endParaRPr lang="es-AR" sz="1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Resultado de imagen para reserva campo de may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204" y="4143380"/>
            <a:ext cx="4844065" cy="2571744"/>
          </a:xfrm>
          <a:prstGeom prst="rect">
            <a:avLst/>
          </a:prstGeom>
          <a:noFill/>
        </p:spPr>
      </p:pic>
      <p:cxnSp>
        <p:nvCxnSpPr>
          <p:cNvPr id="11" name="10 Conector recto"/>
          <p:cNvCxnSpPr/>
          <p:nvPr/>
        </p:nvCxnSpPr>
        <p:spPr>
          <a:xfrm rot="5400000">
            <a:off x="3471849" y="3499644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AutoShape 4" descr="Resultado de imagen para CEAM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26" name="AutoShape 6" descr="Resultado de imagen para CEAM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3" name="12 Imagen" descr="basural850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1" y="4032441"/>
            <a:ext cx="4643470" cy="2682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328577" y="1142984"/>
            <a:ext cx="10072758" cy="5429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328577" y="214290"/>
            <a:ext cx="10172715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s-AR" sz="2880">
                <a:solidFill>
                  <a:srgbClr val="FF0000"/>
                </a:solidFill>
              </a:rPr>
              <a:t>  </a:t>
            </a:r>
            <a:endParaRPr sz="2880">
              <a:solidFill>
                <a:srgbClr val="FF0000"/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400024" y="1071550"/>
            <a:ext cx="9906569" cy="544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●"/>
            </a:pP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Fortalecimiento de </a:t>
            </a:r>
            <a:r>
              <a:rPr lang="es-AR" sz="17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Áreas Sensibles en Humedales</a:t>
            </a: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 y  Conservación Estricta como activo Ambiental, Educativo y Turístico.</a:t>
            </a:r>
            <a:endParaRPr sz="1200" b="1" i="0" u="none" strike="noStrike" cap="none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●"/>
            </a:pP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Promoción y Fomento de </a:t>
            </a:r>
            <a:r>
              <a:rPr lang="es-AR" sz="17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Regiones Agro-productivas, Frutihortícolas y Forestales</a:t>
            </a: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 complementarias a circuitos Educativos y Turísticos</a:t>
            </a:r>
            <a:endParaRPr sz="1200" b="1" i="0" u="none" strike="noStrike" cap="none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●"/>
            </a:pP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Mejoramiento en la vinculación de </a:t>
            </a:r>
            <a:r>
              <a:rPr lang="es-AR" sz="17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vías primarias</a:t>
            </a: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 entre localidades y Fortalecimiento del </a:t>
            </a:r>
            <a:r>
              <a:rPr lang="es-AR" sz="17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Transporte Público</a:t>
            </a:r>
            <a:endParaRPr sz="1700" b="1" i="0" u="none" strike="noStrike" cap="none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●"/>
            </a:pP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Posicionar a las localidades del Partido por medio de un </a:t>
            </a:r>
            <a:r>
              <a:rPr lang="es-AR" sz="17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espacio público de alta calidad</a:t>
            </a: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 e Impulsar las mismas como referentes en Tecnología, Innovación y Desarrollo</a:t>
            </a:r>
            <a:endParaRPr sz="1200" b="1" i="0" u="none" strike="noStrike" cap="none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●"/>
            </a:pP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Sustentabilidad y Continuidad en la implementación de </a:t>
            </a:r>
            <a:r>
              <a:rPr lang="es-AR" sz="17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obras de infraestructuras básicas</a:t>
            </a: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 y superiores como generador de </a:t>
            </a:r>
            <a:r>
              <a:rPr lang="es-AR" sz="17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empleo, desarrollo local e independencia financiera</a:t>
            </a:r>
            <a:r>
              <a:rPr lang="es-AR" sz="1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.</a:t>
            </a:r>
            <a:endParaRPr sz="1400" b="1" i="0" u="none" strike="noStrike" cap="none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●"/>
            </a:pPr>
            <a:r>
              <a:rPr lang="es-AR" sz="17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Acceso </a:t>
            </a:r>
            <a:r>
              <a:rPr lang="es-AR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digno al </a:t>
            </a:r>
            <a:r>
              <a:rPr lang="es-AR" sz="17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Hábitat</a:t>
            </a: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 y mejoramiento de la calidad de vida</a:t>
            </a:r>
            <a:r>
              <a:rPr lang="es-AR" sz="1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(vivienda social sustentable con mixtura social)</a:t>
            </a:r>
            <a:endParaRPr sz="1200" b="1" i="0" u="none" strike="noStrike" cap="none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400"/>
              <a:buFont typeface="Arial"/>
              <a:buChar char="●"/>
            </a:pPr>
            <a:r>
              <a:rPr lang="es-AR" sz="17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Protección Ambiental del Delta</a:t>
            </a:r>
            <a:r>
              <a:rPr lang="es-AR" sz="1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, Generación cultural e identitaria sobre un recurso estratégico para el desarrollo local y regional.</a:t>
            </a:r>
            <a:endParaRPr sz="1400" b="0" i="0" u="none" strike="noStrike" cap="none">
              <a:solidFill>
                <a:schemeClr val="accent3">
                  <a:lumMod val="50000"/>
                </a:schemeClr>
              </a:solidFill>
              <a:latin typeface="Arial" pitchFamily="34" charset="0"/>
              <a:ea typeface="Arial Narrow"/>
              <a:cs typeface="Arial" pitchFamily="34" charset="0"/>
              <a:sym typeface="Arial Narrow"/>
            </a:endParaRPr>
          </a:p>
        </p:txBody>
      </p:sp>
      <p:sp>
        <p:nvSpPr>
          <p:cNvPr id="6" name="Google Shape;121;p17"/>
          <p:cNvSpPr txBox="1">
            <a:spLocks/>
          </p:cNvSpPr>
          <p:nvPr/>
        </p:nvSpPr>
        <p:spPr>
          <a:xfrm>
            <a:off x="328577" y="214290"/>
            <a:ext cx="10172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>
              <a:buClr>
                <a:schemeClr val="dk1"/>
              </a:buClr>
              <a:buSzPts val="2880"/>
            </a:pPr>
            <a:r>
              <a:rPr lang="es-AR" sz="3200" b="1" dirty="0" smtClean="0">
                <a:solidFill>
                  <a:schemeClr val="accent3">
                    <a:lumMod val="50000"/>
                  </a:schemeClr>
                </a:solidFill>
              </a:rPr>
              <a:t>Ideas Orientadoras</a:t>
            </a:r>
            <a:endParaRPr kumimoji="0" lang="es-AR" sz="288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328577" y="214290"/>
            <a:ext cx="10172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80"/>
            </a:pPr>
            <a:r>
              <a:rPr lang="es-AR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Lineamientos </a:t>
            </a:r>
            <a:r>
              <a:rPr lang="es-AR" sz="3200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Estrategicos</a:t>
            </a:r>
            <a:endParaRPr sz="2880"/>
          </a:p>
        </p:txBody>
      </p:sp>
      <p:sp>
        <p:nvSpPr>
          <p:cNvPr id="123" name="Google Shape;123;p17"/>
          <p:cNvSpPr txBox="1"/>
          <p:nvPr/>
        </p:nvSpPr>
        <p:spPr>
          <a:xfrm>
            <a:off x="328575" y="828799"/>
            <a:ext cx="10072800" cy="57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334711" y="1586447"/>
            <a:ext cx="4511609" cy="40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ü"/>
            </a:pPr>
            <a:r>
              <a:rPr lang="es-AR" sz="1700" b="1" i="0" u="none" strike="noStrike" cap="none" dirty="0">
                <a:solidFill>
                  <a:schemeClr val="dk1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Acceso al Hábitat, puesta en valor de los activos ambientales, promoción del desarrollo </a:t>
            </a:r>
            <a:r>
              <a:rPr lang="es-AR" sz="1700" b="1" i="0" u="none" strike="noStrike" cap="none" dirty="0" smtClean="0">
                <a:solidFill>
                  <a:schemeClr val="dk1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socio-económico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ü"/>
            </a:pPr>
            <a:endParaRPr sz="1700" b="1" i="0" u="none" strike="noStrike" cap="none">
              <a:solidFill>
                <a:schemeClr val="dk1"/>
              </a:solidFill>
              <a:latin typeface="Arial" pitchFamily="34" charset="0"/>
              <a:ea typeface="Arial Narrow"/>
              <a:cs typeface="Arial" pitchFamily="34" charset="0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endParaRPr sz="1400" b="0" i="0" u="none" strike="noStrike" cap="none">
              <a:solidFill>
                <a:schemeClr val="dk1"/>
              </a:solidFill>
              <a:latin typeface="Arial" pitchFamily="34" charset="0"/>
              <a:ea typeface="Arial Narrow"/>
              <a:cs typeface="Arial" pitchFamily="34" charset="0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es-AR" sz="1700" b="1" i="0" u="none" strike="noStrike" cap="none" dirty="0">
                <a:solidFill>
                  <a:schemeClr val="dk1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Articulación y generación de acuerdos políticos-institucionales que permitan sinergias y generen una dinámica virtuosa</a:t>
            </a:r>
            <a:r>
              <a:rPr lang="es-AR" sz="1700" b="1" i="0" u="none" strike="noStrike" cap="none" dirty="0" smtClean="0">
                <a:solidFill>
                  <a:schemeClr val="dk1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endParaRPr sz="1700" b="1" i="0" u="none" strike="noStrike" cap="none">
              <a:solidFill>
                <a:schemeClr val="dk1"/>
              </a:solidFill>
              <a:latin typeface="Arial" pitchFamily="34" charset="0"/>
              <a:ea typeface="Arial Narrow"/>
              <a:cs typeface="Arial" pitchFamily="34" charset="0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endParaRPr sz="1400" b="0" i="0" u="none" strike="noStrike" cap="none">
              <a:solidFill>
                <a:schemeClr val="dk1"/>
              </a:solidFill>
              <a:latin typeface="Arial" pitchFamily="34" charset="0"/>
              <a:ea typeface="Arial Narrow"/>
              <a:cs typeface="Arial" pitchFamily="34" charset="0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ü"/>
            </a:pPr>
            <a:r>
              <a:rPr lang="es-AR" sz="1700" b="1" i="0" u="none" strike="noStrike" cap="none" dirty="0">
                <a:solidFill>
                  <a:schemeClr val="dk1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Posicionamiento y revalorización de sitios de la Memoria, la cuestión identitaria y la apropiación colectiva del espacio en cuestión</a:t>
            </a:r>
            <a:r>
              <a:rPr lang="es-AR" sz="1700" b="1" i="0" u="none" strike="noStrike" cap="none" dirty="0" smtClean="0">
                <a:solidFill>
                  <a:schemeClr val="dk1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ü"/>
            </a:pPr>
            <a:endParaRPr sz="1700" b="0" i="0" u="none" strike="noStrike" cap="none">
              <a:solidFill>
                <a:schemeClr val="dk1"/>
              </a:solidFill>
              <a:latin typeface="Arial" pitchFamily="34" charset="0"/>
              <a:ea typeface="Arial Narrow"/>
              <a:cs typeface="Arial" pitchFamily="34" charset="0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endParaRPr sz="1400" b="0" i="0" u="none" strike="noStrike" cap="none">
              <a:solidFill>
                <a:schemeClr val="dk1"/>
              </a:solidFill>
              <a:latin typeface="Arial" pitchFamily="34" charset="0"/>
              <a:ea typeface="Arial Narrow"/>
              <a:cs typeface="Arial" pitchFamily="34" charset="0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itchFamily="2" charset="2"/>
              <a:buChar char="ü"/>
            </a:pPr>
            <a:r>
              <a:rPr lang="es-AR" sz="1700" b="1" i="0" u="none" strike="noStrike" cap="none" dirty="0">
                <a:solidFill>
                  <a:schemeClr val="dk1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Mejoramiento e incorporación de equipamiento urbano e infraestructura urbana </a:t>
            </a:r>
            <a:endParaRPr sz="1700" b="1" i="0" u="none" strike="noStrike" cap="none">
              <a:solidFill>
                <a:schemeClr val="dk1"/>
              </a:solidFill>
              <a:latin typeface="Arial" pitchFamily="34" charset="0"/>
              <a:ea typeface="Arial Narrow"/>
              <a:cs typeface="Arial" pitchFamily="34" charset="0"/>
              <a:sym typeface="Arial Narrow"/>
            </a:endParaRPr>
          </a:p>
        </p:txBody>
      </p:sp>
      <p:sp>
        <p:nvSpPr>
          <p:cNvPr id="26626" name="AutoShape 2" descr="Resultado de imagen para acuerdos polit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628" name="AutoShape 4" descr="Resultado de imagen para acuerdos polit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" name="8 Imagen" descr="acuerdos-696x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575" y="483325"/>
            <a:ext cx="2886892" cy="1841638"/>
          </a:xfrm>
          <a:prstGeom prst="rect">
            <a:avLst/>
          </a:prstGeom>
        </p:spPr>
      </p:pic>
      <p:pic>
        <p:nvPicPr>
          <p:cNvPr id="10" name="9 Imagen" descr="20047805089_9617c4b4fa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492" y="1733073"/>
            <a:ext cx="2566035" cy="1924526"/>
          </a:xfrm>
          <a:prstGeom prst="rect">
            <a:avLst/>
          </a:prstGeom>
        </p:spPr>
      </p:pic>
      <p:pic>
        <p:nvPicPr>
          <p:cNvPr id="11" name="10 Imagen" descr="concurso-vivienda-social-sustentable-argentina-disup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699" y="2628274"/>
            <a:ext cx="3031126" cy="1705465"/>
          </a:xfrm>
          <a:prstGeom prst="rect">
            <a:avLst/>
          </a:prstGeom>
        </p:spPr>
      </p:pic>
      <p:pic>
        <p:nvPicPr>
          <p:cNvPr id="12" name="11 Imagen" descr="13_1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804" y="4197517"/>
            <a:ext cx="2832354" cy="2007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0801349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AR" sz="3200" dirty="0" smtClean="0">
                <a:solidFill>
                  <a:schemeClr val="accent3">
                    <a:lumMod val="50000"/>
                  </a:schemeClr>
                </a:solidFill>
              </a:rPr>
              <a:t>Localización de  propuestas</a:t>
            </a:r>
            <a:endParaRPr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620370" y="5718412"/>
            <a:ext cx="8734566" cy="1139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200" b="1" dirty="0" smtClean="0">
                <a:latin typeface="+mj-lt"/>
                <a:ea typeface="+mj-ea"/>
                <a:cs typeface="+mj-cs"/>
              </a:rPr>
              <a:t>Cercanías entre los distintos equipamientos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200" b="1" dirty="0" smtClean="0">
                <a:latin typeface="+mj-lt"/>
                <a:ea typeface="+mj-ea"/>
                <a:cs typeface="+mj-cs"/>
              </a:rPr>
              <a:t>Interacción entre las distintas zonas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200" b="1" dirty="0" smtClean="0">
                <a:latin typeface="+mj-lt"/>
                <a:ea typeface="+mj-ea"/>
                <a:cs typeface="+mj-cs"/>
              </a:rPr>
              <a:t>P</a:t>
            </a:r>
            <a:r>
              <a:rPr lang="es-AR" sz="2200" b="1" dirty="0" smtClean="0">
                <a:latin typeface="+mj-lt"/>
                <a:ea typeface="+mj-ea"/>
                <a:cs typeface="+mj-cs"/>
              </a:rPr>
              <a:t>ersona </a:t>
            </a:r>
            <a:r>
              <a:rPr lang="es-AR" sz="2200" b="1" dirty="0" smtClean="0">
                <a:latin typeface="+mj-lt"/>
                <a:ea typeface="+mj-ea"/>
                <a:cs typeface="+mj-cs"/>
              </a:rPr>
              <a:t>activa e</a:t>
            </a:r>
            <a:r>
              <a:rPr lang="es-AR" sz="2200" b="1" dirty="0" smtClean="0">
                <a:latin typeface="+mj-lt"/>
                <a:ea typeface="+mj-ea"/>
                <a:cs typeface="+mj-cs"/>
              </a:rPr>
              <a:t> integrada al entorno</a:t>
            </a:r>
            <a:endParaRPr lang="es-AR" sz="22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7" name="Picture 1" descr="C:\Users\GAUTO\Downloads\IMG-20190829-WA0032.jpg"/>
          <p:cNvPicPr>
            <a:picLocks noChangeAspect="1" noChangeArrowheads="1"/>
          </p:cNvPicPr>
          <p:nvPr/>
        </p:nvPicPr>
        <p:blipFill>
          <a:blip r:embed="rId3"/>
          <a:srcRect l="1793" t="486" r="2517"/>
          <a:stretch>
            <a:fillRect/>
          </a:stretch>
        </p:blipFill>
        <p:spPr bwMode="auto">
          <a:xfrm>
            <a:off x="1310185" y="573206"/>
            <a:ext cx="8011236" cy="4858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18"/>
          <p:cNvSpPr txBox="1">
            <a:spLocks/>
          </p:cNvSpPr>
          <p:nvPr/>
        </p:nvSpPr>
        <p:spPr>
          <a:xfrm>
            <a:off x="152400" y="152400"/>
            <a:ext cx="10801349" cy="8572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Localización de  propuestas</a:t>
            </a:r>
            <a:endParaRPr kumimoji="0" lang="es-AR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16377" y="5811732"/>
            <a:ext cx="6322423" cy="10462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b="1" dirty="0" smtClean="0">
                <a:latin typeface="+mj-lt"/>
                <a:ea typeface="+mj-ea"/>
                <a:cs typeface="+mj-cs"/>
              </a:rPr>
              <a:t>Generamos vialidades estratégicas que permitan conectar los distintos núcleos urbanos del área</a:t>
            </a:r>
            <a:endParaRPr kumimoji="0" lang="es-A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29" name="Picture 1" descr="C:\Users\GAUTO\Downloads\IMG-20190829-WA0036.jpg"/>
          <p:cNvPicPr>
            <a:picLocks noChangeAspect="1" noChangeArrowheads="1"/>
          </p:cNvPicPr>
          <p:nvPr/>
        </p:nvPicPr>
        <p:blipFill>
          <a:blip r:embed="rId3"/>
          <a:srcRect t="2523"/>
          <a:stretch>
            <a:fillRect/>
          </a:stretch>
        </p:blipFill>
        <p:spPr bwMode="auto">
          <a:xfrm>
            <a:off x="1842985" y="996287"/>
            <a:ext cx="6892308" cy="474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9;p18"/>
          <p:cNvSpPr txBox="1">
            <a:spLocks/>
          </p:cNvSpPr>
          <p:nvPr/>
        </p:nvSpPr>
        <p:spPr>
          <a:xfrm>
            <a:off x="1" y="0"/>
            <a:ext cx="10801349" cy="8572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tabLst/>
              <a:defRPr/>
            </a:pPr>
            <a:r>
              <a:rPr lang="es-AR" sz="3200" b="1" kern="1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Zonificación de las propuestas</a:t>
            </a:r>
            <a:endParaRPr kumimoji="0" lang="es-AR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41194" y="5704764"/>
            <a:ext cx="10460155" cy="1419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Compatibilidad de usos complementarios,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s-AR" sz="1600" b="1" dirty="0" smtClean="0"/>
              <a:t>Establecimos cercanías entre los distintos equipamientos acorde al interés de las personas, generando interacción entre las distintas zonas, donde la persona esta integrada al entorno con un rol activo.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C:\Users\GAUTO\Downloads\IMG-20190829-WA0035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0435" y="763306"/>
            <a:ext cx="7566831" cy="480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ctrTitle"/>
          </p:nvPr>
        </p:nvSpPr>
        <p:spPr>
          <a:xfrm>
            <a:off x="114263" y="5072074"/>
            <a:ext cx="10501500" cy="1571700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AR" sz="1800" b="1"/>
              <a:t/>
            </a:r>
            <a:br>
              <a:rPr lang="es-AR" sz="1800" b="1"/>
            </a:br>
            <a:r>
              <a:rPr lang="es-AR" sz="1800" b="1"/>
              <a:t/>
            </a:r>
            <a:br>
              <a:rPr lang="es-AR" sz="1800" b="1"/>
            </a:br>
            <a:r>
              <a:rPr lang="es-AR" sz="1800" b="1"/>
              <a:t/>
            </a:r>
            <a:br>
              <a:rPr lang="es-AR" sz="1800" b="1"/>
            </a:br>
            <a:r>
              <a:rPr lang="es-AR" sz="1800" b="1"/>
              <a:t/>
            </a:r>
            <a:br>
              <a:rPr lang="es-AR" sz="1800" b="1"/>
            </a:br>
            <a:r>
              <a:rPr lang="es-AR" sz="1800" b="1">
                <a:latin typeface="Arial Narrow"/>
                <a:ea typeface="Arial Narrow"/>
                <a:cs typeface="Arial Narrow"/>
                <a:sym typeface="Arial Narrow"/>
              </a:rPr>
              <a:t>EQUIPO N° 2 </a:t>
            </a:r>
            <a:r>
              <a:rPr lang="es-AR" sz="2430"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s-AR" sz="243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1800" i="1">
                <a:latin typeface="Arial Narrow"/>
                <a:ea typeface="Arial Narrow"/>
                <a:cs typeface="Arial Narrow"/>
                <a:sym typeface="Arial Narrow"/>
              </a:rPr>
              <a:t>Integrantes</a:t>
            </a:r>
            <a:r>
              <a:rPr lang="es-AR" sz="1800">
                <a:latin typeface="Arial Narrow"/>
                <a:ea typeface="Arial Narrow"/>
                <a:cs typeface="Arial Narrow"/>
                <a:sym typeface="Arial Narrow"/>
              </a:rPr>
              <a:t>: Roberto Ivan Farias - Lara Fernandez - Cristian Omar Gomez - Marcela Herrera  </a:t>
            </a:r>
            <a:br>
              <a:rPr lang="es-AR" sz="18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1800">
                <a:latin typeface="Arial Narrow"/>
                <a:ea typeface="Arial Narrow"/>
                <a:cs typeface="Arial Narrow"/>
                <a:sym typeface="Arial Narrow"/>
              </a:rPr>
              <a:t>Luciano Andres Doti - Evelyn Tengler - Mara de los Santos - Juan Gauto </a:t>
            </a:r>
            <a:br>
              <a:rPr lang="es-AR" sz="18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1800">
                <a:latin typeface="Arial Narrow"/>
                <a:ea typeface="Arial Narrow"/>
                <a:cs typeface="Arial Narrow"/>
                <a:sym typeface="Arial Narrow"/>
              </a:rPr>
              <a:t>Rodrigo Sanchez - Marta Alejandra Rodriguez - Lourdes Casanova</a:t>
            </a:r>
            <a:br>
              <a:rPr lang="es-AR" sz="18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1800" i="1">
                <a:latin typeface="Arial Narrow"/>
                <a:ea typeface="Arial Narrow"/>
                <a:cs typeface="Arial Narrow"/>
                <a:sym typeface="Arial Narrow"/>
              </a:rPr>
              <a:t>Coordinadora</a:t>
            </a:r>
            <a:r>
              <a:rPr lang="es-AR" sz="1800">
                <a:latin typeface="Arial Narrow"/>
                <a:ea typeface="Arial Narrow"/>
                <a:cs typeface="Arial Narrow"/>
                <a:sym typeface="Arial Narrow"/>
              </a:rPr>
              <a:t>: Silvana Aspiroz</a:t>
            </a:r>
            <a:br>
              <a:rPr lang="es-AR" sz="18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3959"/>
              <a:t/>
            </a:r>
            <a:br>
              <a:rPr lang="es-AR" sz="3959"/>
            </a:br>
            <a:endParaRPr sz="3959"/>
          </a:p>
        </p:txBody>
      </p:sp>
      <p:sp>
        <p:nvSpPr>
          <p:cNvPr id="152" name="Google Shape;152;p21"/>
          <p:cNvSpPr txBox="1"/>
          <p:nvPr/>
        </p:nvSpPr>
        <p:spPr>
          <a:xfrm>
            <a:off x="828650" y="2786051"/>
            <a:ext cx="9972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</a:pPr>
            <a:r>
              <a:rPr lang="es-AR" sz="4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     Muchas gracias !!!   :)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25"/>
              <a:buFont typeface="Bangers"/>
              <a:buNone/>
            </a:pPr>
            <a:r>
              <a:rPr lang="es-AR" sz="3325" b="1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  </a:t>
            </a:r>
            <a:endParaRPr sz="45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s-A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A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AR" sz="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-1028745" y="3143248"/>
            <a:ext cx="12858901" cy="285900"/>
          </a:xfrm>
          <a:prstGeom prst="mathMin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373</Words>
  <PresentationFormat>Personalizado</PresentationFormat>
  <Paragraphs>65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Arial Narrow</vt:lpstr>
      <vt:lpstr>Impact</vt:lpstr>
      <vt:lpstr>Bangers</vt:lpstr>
      <vt:lpstr>Wingdings</vt:lpstr>
      <vt:lpstr>Wingdings 2</vt:lpstr>
      <vt:lpstr>Constantia</vt:lpstr>
      <vt:lpstr>Flujo</vt:lpstr>
      <vt:lpstr>    EQUIPO N° 2  Integrantes: Roberto Ivan Farias - Lara Fernandez - Cristian Omar Gomez - Marcela Herrera - Luciano Andres Doti - Evelyn Tengler  - Juan Gauto -Rodrigo Sanchez - Marta Alejandra Rodriguez - Lourdes Casanova Coordinadora: Silvana Aspiroz  </vt:lpstr>
      <vt:lpstr>Objetivos del Proyecto  # Preservación, recuperación y fortalecimiento de espacios de Memoria y Patrimonio. # Consolidación y reivindicación de nuestra Historia reciente, como cuestión identitaria  cultural. # Generación de un acceso equitativo y social al Hábitat.   En suma, generar un punto de inflexión entre las demandas sociales, económicas, ambientales y urbanas.  </vt:lpstr>
      <vt:lpstr>Análisis Integrador</vt:lpstr>
      <vt:lpstr>  </vt:lpstr>
      <vt:lpstr>Lineamientos Estrategicos</vt:lpstr>
      <vt:lpstr>Localización de  propuestas</vt:lpstr>
      <vt:lpstr>Diapositiva 7</vt:lpstr>
      <vt:lpstr>Diapositiva 8</vt:lpstr>
      <vt:lpstr>    EQUIPO N° 2  Integrantes: Roberto Ivan Farias - Lara Fernandez - Cristian Omar Gomez - Marcela Herrera   Luciano Andres Doti - Evelyn Tengler - Mara de los Santos - Juan Gauto  Rodrigo Sanchez - Marta Alejandra Rodriguez - Lourdes Casanova Coordinadora: Silvana Aspiroz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 N° 2  Integrantes: Roberto Ivan Farias - Lara Fernandez - Cristian Omar Gomez - Marcela Herrera   Luciano Andres Doti - Evelyn Tengler - Mara de los Santos - Juan Gauto  Rodrigo Sanchez - Marta Alejandra Rodriguez - Lourdes Casanova Coordinadora: Silvana Aspiroz</dc:title>
  <dc:creator>GAUTO</dc:creator>
  <cp:lastModifiedBy>Juan Gauto</cp:lastModifiedBy>
  <cp:revision>18</cp:revision>
  <dcterms:modified xsi:type="dcterms:W3CDTF">2019-08-29T22:44:59Z</dcterms:modified>
</cp:coreProperties>
</file>