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2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</p:sldIdLst>
  <p:sldSz cx="9144000" cy="5143500" type="screen16x9"/>
  <p:notesSz cx="6858000" cy="9144000"/>
  <p:embeddedFontLst>
    <p:embeddedFont>
      <p:font typeface="Proxima Nova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ía Rosario Roja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5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54686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42e3e7c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42e3e7cd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742e3e7cd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742e3e7cd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b9a3abe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b9a3abe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18e573f6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18e573f6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18e573f6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18e573f6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18e573f6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18e573f6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18e573f6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18e573f6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18e573f6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18e573f6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8188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4400e73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4400e73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p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5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5"/>
          <p:cNvPicPr preferRelativeResize="0"/>
          <p:nvPr/>
        </p:nvPicPr>
        <p:blipFill rotWithShape="1">
          <a:blip r:embed="rId3">
            <a:alphaModFix/>
          </a:blip>
          <a:srcRect l="10073" r="4849"/>
          <a:stretch/>
        </p:blipFill>
        <p:spPr>
          <a:xfrm>
            <a:off x="4810125" y="-52800"/>
            <a:ext cx="4928801" cy="5249092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>
            <a:spLocks noGrp="1"/>
          </p:cNvSpPr>
          <p:nvPr>
            <p:ph type="ctrTitle"/>
          </p:nvPr>
        </p:nvSpPr>
        <p:spPr>
          <a:xfrm>
            <a:off x="154500" y="111575"/>
            <a:ext cx="4468500" cy="186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000000"/>
                </a:solidFill>
              </a:rPr>
              <a:t>Propuestas para Campo de Mayo</a:t>
            </a:r>
            <a:endParaRPr sz="2000" b="1" dirty="0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 dirty="0">
                <a:solidFill>
                  <a:srgbClr val="000000"/>
                </a:solidFill>
              </a:rPr>
              <a:t>Proyecto </a:t>
            </a:r>
            <a:r>
              <a:rPr lang="es-419" sz="3600" dirty="0" smtClean="0">
                <a:solidFill>
                  <a:srgbClr val="000000"/>
                </a:solidFill>
              </a:rPr>
              <a:t>“Parque Integral de la Memoria ”</a:t>
            </a:r>
            <a:endParaRPr sz="3600" dirty="0">
              <a:solidFill>
                <a:srgbClr val="000000"/>
              </a:solidFill>
            </a:endParaRPr>
          </a:p>
        </p:txBody>
      </p:sp>
      <p:sp>
        <p:nvSpPr>
          <p:cNvPr id="106" name="Google Shape;106;p25"/>
          <p:cNvSpPr txBox="1">
            <a:spLocks noGrp="1"/>
          </p:cNvSpPr>
          <p:nvPr>
            <p:ph type="subTitle" idx="1"/>
          </p:nvPr>
        </p:nvSpPr>
        <p:spPr>
          <a:xfrm>
            <a:off x="154500" y="2571746"/>
            <a:ext cx="4468500" cy="1865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000000"/>
                </a:solidFill>
              </a:rPr>
              <a:t>Grupo 3</a:t>
            </a:r>
            <a:endParaRPr sz="2000" b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b="1" dirty="0">
                <a:solidFill>
                  <a:srgbClr val="000000"/>
                </a:solidFill>
              </a:rPr>
              <a:t>Coordinadora:</a:t>
            </a:r>
            <a:r>
              <a:rPr lang="es-419" sz="2000" dirty="0">
                <a:solidFill>
                  <a:srgbClr val="000000"/>
                </a:solidFill>
              </a:rPr>
              <a:t> Yanina </a:t>
            </a:r>
            <a:r>
              <a:rPr lang="es-419" sz="2000" dirty="0" err="1">
                <a:solidFill>
                  <a:srgbClr val="000000"/>
                </a:solidFill>
              </a:rPr>
              <a:t>Amorina</a:t>
            </a:r>
            <a:r>
              <a:rPr lang="es-419" sz="2000" dirty="0">
                <a:solidFill>
                  <a:srgbClr val="000000"/>
                </a:solidFill>
              </a:rPr>
              <a:t> Arias</a:t>
            </a:r>
            <a:endParaRPr sz="2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000" b="1" dirty="0" err="1">
                <a:solidFill>
                  <a:srgbClr val="000000"/>
                </a:solidFill>
              </a:rPr>
              <a:t>Alumnxs</a:t>
            </a:r>
            <a:r>
              <a:rPr lang="es-419" sz="2000" b="1" dirty="0">
                <a:solidFill>
                  <a:srgbClr val="000000"/>
                </a:solidFill>
              </a:rPr>
              <a:t>:</a:t>
            </a:r>
            <a:r>
              <a:rPr lang="es-419" sz="2000" dirty="0">
                <a:solidFill>
                  <a:srgbClr val="000000"/>
                </a:solidFill>
              </a:rPr>
              <a:t> Ariel Herrera, Victoria Castillo, Iván </a:t>
            </a:r>
            <a:r>
              <a:rPr lang="es-419" sz="2000" dirty="0" err="1">
                <a:solidFill>
                  <a:srgbClr val="000000"/>
                </a:solidFill>
              </a:rPr>
              <a:t>Fekete</a:t>
            </a:r>
            <a:r>
              <a:rPr lang="es-419" sz="2000" dirty="0">
                <a:solidFill>
                  <a:srgbClr val="000000"/>
                </a:solidFill>
              </a:rPr>
              <a:t>, Lorena Altamirano, </a:t>
            </a:r>
            <a:r>
              <a:rPr lang="es-419" sz="2000" dirty="0" smtClean="0">
                <a:solidFill>
                  <a:srgbClr val="000000"/>
                </a:solidFill>
              </a:rPr>
              <a:t>José </a:t>
            </a:r>
            <a:r>
              <a:rPr lang="es-419" sz="2000" dirty="0">
                <a:solidFill>
                  <a:srgbClr val="000000"/>
                </a:solidFill>
              </a:rPr>
              <a:t>de la Riva, Sofía Chávez, Lucas </a:t>
            </a:r>
            <a:r>
              <a:rPr lang="es-419" sz="2000" dirty="0" smtClean="0">
                <a:solidFill>
                  <a:srgbClr val="000000"/>
                </a:solidFill>
              </a:rPr>
              <a:t>Medina, Rosario Rojas, Mónica </a:t>
            </a:r>
            <a:r>
              <a:rPr lang="es-419" sz="2000" dirty="0" err="1" smtClean="0">
                <a:solidFill>
                  <a:srgbClr val="000000"/>
                </a:solidFill>
              </a:rPr>
              <a:t>Chiliguay</a:t>
            </a:r>
            <a:r>
              <a:rPr lang="es-419" sz="2000" dirty="0" smtClean="0">
                <a:solidFill>
                  <a:srgbClr val="000000"/>
                </a:solidFill>
              </a:rPr>
              <a:t>.</a:t>
            </a:r>
            <a:r>
              <a:rPr lang="es-419" sz="1800" dirty="0" smtClean="0">
                <a:solidFill>
                  <a:srgbClr val="000000"/>
                </a:solidFill>
              </a:rPr>
              <a:t>  </a:t>
            </a:r>
            <a:endParaRPr sz="1800" dirty="0">
              <a:solidFill>
                <a:srgbClr val="000000"/>
              </a:solidFill>
            </a:endParaRPr>
          </a:p>
        </p:txBody>
      </p:sp>
      <p:pic>
        <p:nvPicPr>
          <p:cNvPr id="107" name="Google Shape;10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2658" y="4178025"/>
            <a:ext cx="756990" cy="7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650" y="4178014"/>
            <a:ext cx="3146000" cy="71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8"/>
          <p:cNvSpPr txBox="1">
            <a:spLocks noGrp="1"/>
          </p:cNvSpPr>
          <p:nvPr>
            <p:ph type="title"/>
          </p:nvPr>
        </p:nvSpPr>
        <p:spPr>
          <a:xfrm>
            <a:off x="265500" y="445025"/>
            <a:ext cx="4045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/>
              <a:t>Objetivos</a:t>
            </a:r>
            <a:endParaRPr sz="3600"/>
          </a:p>
        </p:txBody>
      </p:sp>
      <p:sp>
        <p:nvSpPr>
          <p:cNvPr id="126" name="Google Shape;126;p28"/>
          <p:cNvSpPr txBox="1">
            <a:spLocks noGrp="1"/>
          </p:cNvSpPr>
          <p:nvPr>
            <p:ph type="title"/>
          </p:nvPr>
        </p:nvSpPr>
        <p:spPr>
          <a:xfrm>
            <a:off x="4939500" y="445025"/>
            <a:ext cx="3837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600">
                <a:solidFill>
                  <a:srgbClr val="FFFFFF"/>
                </a:solidFill>
              </a:rPr>
              <a:t>Propósitos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127" name="Google Shape;127;p28"/>
          <p:cNvSpPr txBox="1"/>
          <p:nvPr/>
        </p:nvSpPr>
        <p:spPr>
          <a:xfrm>
            <a:off x="384225" y="1135025"/>
            <a:ext cx="3926400" cy="33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buSzPts val="1400"/>
              <a:buFont typeface="Proxima Nova"/>
              <a:buChar char="-"/>
            </a:pPr>
            <a:r>
              <a:rPr lang="es-MX" dirty="0" smtClean="0">
                <a:latin typeface="Proxima Nova"/>
                <a:ea typeface="Proxima Nova"/>
                <a:cs typeface="Proxima Nova"/>
                <a:sym typeface="Proxima Nova"/>
              </a:rPr>
              <a:t>Priorizar la preservación </a:t>
            </a:r>
            <a:r>
              <a:rPr lang="es-MX" dirty="0">
                <a:latin typeface="Proxima Nova"/>
                <a:ea typeface="Proxima Nova"/>
                <a:cs typeface="Proxima Nova"/>
                <a:sym typeface="Proxima Nova"/>
              </a:rPr>
              <a:t>de la Memoria</a:t>
            </a:r>
            <a:endParaRPr lang="es-MX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>
              <a:buSzPts val="1400"/>
              <a:buFont typeface="Proxima Nova"/>
              <a:buChar char="-"/>
            </a:pPr>
            <a:endParaRPr lang="es-MX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>
              <a:buSzPts val="1400"/>
              <a:buFont typeface="Proxima Nova"/>
              <a:buChar char="-"/>
            </a:pPr>
            <a:r>
              <a:rPr lang="es-MX" dirty="0" smtClean="0">
                <a:latin typeface="Proxima Nova"/>
                <a:ea typeface="Proxima Nova"/>
                <a:cs typeface="Proxima Nova"/>
                <a:sym typeface="Proxima Nova"/>
              </a:rPr>
              <a:t>Promover </a:t>
            </a:r>
            <a:r>
              <a:rPr lang="es-MX" dirty="0">
                <a:latin typeface="Proxima Nova"/>
                <a:ea typeface="Proxima Nova"/>
                <a:cs typeface="Proxima Nova"/>
                <a:sym typeface="Proxima Nova"/>
              </a:rPr>
              <a:t>un espacio de confluencia histórica, ambiental y cultural</a:t>
            </a:r>
            <a:r>
              <a:rPr lang="es-MX" dirty="0" smtClean="0"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  <a:p>
            <a:pPr marL="457200" lvl="0" indent="-317500">
              <a:buSzPts val="1400"/>
              <a:buFont typeface="Proxima Nova"/>
              <a:buChar char="-"/>
            </a:pPr>
            <a:endParaRPr lang="es-MX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>
              <a:buSzPts val="1400"/>
              <a:buFont typeface="Proxima Nova"/>
              <a:buChar char="-"/>
            </a:pPr>
            <a:r>
              <a:rPr lang="es-MX" dirty="0" smtClean="0">
                <a:latin typeface="Proxima Nova"/>
                <a:ea typeface="Proxima Nova"/>
                <a:cs typeface="Proxima Nova"/>
                <a:sym typeface="Proxima Nova"/>
              </a:rPr>
              <a:t>Integrar actores de la comunidad y población en general </a:t>
            </a:r>
          </a:p>
          <a:p>
            <a:pPr marL="139700" lvl="0">
              <a:buSzPts val="1400"/>
            </a:pPr>
            <a:endParaRPr lang="es-MX" dirty="0" smtClean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>
              <a:buSzPts val="1400"/>
              <a:buFont typeface="Proxima Nova"/>
              <a:buChar char="-"/>
            </a:pPr>
            <a:r>
              <a:rPr lang="es-MX" dirty="0" smtClean="0">
                <a:latin typeface="Proxima Nova"/>
                <a:ea typeface="Proxima Nova"/>
                <a:cs typeface="Proxima Nova"/>
                <a:sym typeface="Proxima Nova"/>
              </a:rPr>
              <a:t>Generar nuevos nodos de confluencia </a:t>
            </a:r>
          </a:p>
          <a:p>
            <a:pPr marL="457200" lvl="0" indent="-317500">
              <a:buSzPts val="1400"/>
              <a:buFont typeface="Proxima Nova"/>
              <a:buChar char="-"/>
            </a:pP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8"/>
          <p:cNvSpPr txBox="1"/>
          <p:nvPr/>
        </p:nvSpPr>
        <p:spPr>
          <a:xfrm>
            <a:off x="4572000" y="1287424"/>
            <a:ext cx="4456386" cy="366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r>
              <a:rPr lang="es-MX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Elaboración de un Circuito de la Memoria </a:t>
            </a:r>
          </a:p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r>
              <a:rPr lang="es-MX" dirty="0" err="1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Resignificación</a:t>
            </a: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s-MX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del espacio, a partir de estrategias de integración y convivencia social.</a:t>
            </a:r>
          </a:p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r>
              <a:rPr lang="es-MX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Separación de espacios y actividades de usos específicos civil y militar.</a:t>
            </a:r>
          </a:p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Generación </a:t>
            </a:r>
            <a:r>
              <a:rPr lang="es-MX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 una reglamentación </a:t>
            </a: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ambiental</a:t>
            </a:r>
          </a:p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Generación de talleres populares y cursos de oficio </a:t>
            </a:r>
          </a:p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Reutilización </a:t>
            </a:r>
            <a:r>
              <a:rPr lang="es-MX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 espacios edilicios </a:t>
            </a: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existentes e </a:t>
            </a:r>
            <a:r>
              <a:rPr lang="es-MX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infraestructuras inactivas </a:t>
            </a:r>
            <a:endParaRPr lang="es-MX" dirty="0" smtClean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Proyectos </a:t>
            </a:r>
            <a:r>
              <a:rPr lang="es-MX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habitacionales a realizarse por medio de los materiales reciclados que pudiera generar el </a:t>
            </a: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CEAMSE</a:t>
            </a:r>
          </a:p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Crear nuevas rutas para conectar los municipios y generar una </a:t>
            </a:r>
            <a:r>
              <a:rPr lang="es-MX" dirty="0" err="1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atravesabilidad</a:t>
            </a:r>
            <a:r>
              <a:rPr lang="es-MX" dirty="0" smtClean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lang="es-MX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>
              <a:buClr>
                <a:srgbClr val="FFFFFF"/>
              </a:buClr>
              <a:buSzPts val="1400"/>
              <a:buFont typeface="Proxima Nova"/>
              <a:buChar char="-"/>
            </a:pPr>
            <a:endParaRPr lang="es-MX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roxima Nova"/>
              <a:buChar char="-"/>
            </a:pPr>
            <a:endParaRPr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4835400" y="274325"/>
            <a:ext cx="4045200" cy="6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00">
                <a:solidFill>
                  <a:srgbClr val="FFFFFF"/>
                </a:solidFill>
              </a:rPr>
              <a:t>Propuesta de usos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34" name="Google Shape;134;p29"/>
          <p:cNvSpPr txBox="1">
            <a:spLocks noGrp="1"/>
          </p:cNvSpPr>
          <p:nvPr>
            <p:ph type="subTitle" idx="1"/>
          </p:nvPr>
        </p:nvSpPr>
        <p:spPr>
          <a:xfrm>
            <a:off x="4939500" y="1089176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-"/>
            </a:pPr>
            <a:r>
              <a:rPr lang="es-AR" dirty="0" smtClean="0">
                <a:solidFill>
                  <a:srgbClr val="FFFFFF"/>
                </a:solidFill>
              </a:rPr>
              <a:t>Apertura 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-"/>
            </a:pPr>
            <a:r>
              <a:rPr lang="es-AR" dirty="0" smtClean="0">
                <a:solidFill>
                  <a:srgbClr val="FFFFFF"/>
                </a:solidFill>
              </a:rPr>
              <a:t>Generación de empleo 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-"/>
            </a:pPr>
            <a:r>
              <a:rPr lang="es-AR" dirty="0" smtClean="0">
                <a:solidFill>
                  <a:srgbClr val="FFFFFF"/>
                </a:solidFill>
              </a:rPr>
              <a:t>Integración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Char char="-"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65" y="700997"/>
            <a:ext cx="5232525" cy="431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>
            <a:spLocks noGrp="1"/>
          </p:cNvSpPr>
          <p:nvPr>
            <p:ph type="title"/>
          </p:nvPr>
        </p:nvSpPr>
        <p:spPr>
          <a:xfrm>
            <a:off x="207700" y="274325"/>
            <a:ext cx="4306500" cy="6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00">
                <a:solidFill>
                  <a:srgbClr val="000000"/>
                </a:solidFill>
              </a:rPr>
              <a:t>Propuesta ambiental</a:t>
            </a:r>
            <a:endParaRPr sz="3400">
              <a:solidFill>
                <a:srgbClr val="000000"/>
              </a:solidFill>
            </a:endParaRPr>
          </a:p>
        </p:txBody>
      </p:sp>
      <p:sp>
        <p:nvSpPr>
          <p:cNvPr id="141" name="Google Shape;141;p30"/>
          <p:cNvSpPr txBox="1">
            <a:spLocks noGrp="1"/>
          </p:cNvSpPr>
          <p:nvPr>
            <p:ph type="subTitle" idx="1"/>
          </p:nvPr>
        </p:nvSpPr>
        <p:spPr>
          <a:xfrm>
            <a:off x="338350" y="1004873"/>
            <a:ext cx="4045200" cy="3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Construcción de conciencia ambiental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419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Intervención ambiental </a:t>
            </a:r>
            <a:r>
              <a:rPr lang="es-419" dirty="0" smtClean="0">
                <a:sym typeface="Wingdings" panose="05000000000000000000" pitchFamily="2" charset="2"/>
              </a:rPr>
              <a:t> sanear, control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419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P</a:t>
            </a:r>
            <a:r>
              <a:rPr lang="es-419" dirty="0" smtClean="0"/>
              <a:t>reservación </a:t>
            </a:r>
            <a:r>
              <a:rPr lang="es-419" dirty="0"/>
              <a:t>del activo ambiental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dirty="0" smtClean="0"/>
              <a:t>Potenciación del</a:t>
            </a:r>
            <a:r>
              <a:rPr lang="es-419" dirty="0" smtClean="0"/>
              <a:t> </a:t>
            </a:r>
            <a:r>
              <a:rPr lang="es-419" dirty="0"/>
              <a:t>reciclaje y generación de energía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485" y="603275"/>
            <a:ext cx="4789515" cy="4425648"/>
          </a:xfrm>
          <a:prstGeom prst="rect">
            <a:avLst/>
          </a:prstGeom>
        </p:spPr>
      </p:pic>
      <p:sp>
        <p:nvSpPr>
          <p:cNvPr id="2" name="Marcador de texto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>
            <a:spLocks noGrp="1"/>
          </p:cNvSpPr>
          <p:nvPr>
            <p:ph type="body" idx="2"/>
          </p:nvPr>
        </p:nvSpPr>
        <p:spPr>
          <a:xfrm>
            <a:off x="4737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1600"/>
              </a:spcAft>
              <a:buSzPts val="1800"/>
              <a:buChar char="●"/>
            </a:pPr>
            <a:r>
              <a:rPr lang="es-419"/>
              <a:t>IMAGEN con propuesta de  gestión</a:t>
            </a:r>
            <a:endParaRPr/>
          </a:p>
        </p:txBody>
      </p:sp>
      <p:sp>
        <p:nvSpPr>
          <p:cNvPr id="148" name="Google Shape;148;p31"/>
          <p:cNvSpPr txBox="1">
            <a:spLocks noGrp="1"/>
          </p:cNvSpPr>
          <p:nvPr>
            <p:ph type="title"/>
          </p:nvPr>
        </p:nvSpPr>
        <p:spPr>
          <a:xfrm>
            <a:off x="4602300" y="288400"/>
            <a:ext cx="4511400" cy="6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00">
                <a:solidFill>
                  <a:srgbClr val="FFFFFF"/>
                </a:solidFill>
              </a:rPr>
              <a:t>Propuesta de gestión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49" name="Google Shape;149;p31"/>
          <p:cNvSpPr txBox="1">
            <a:spLocks noGrp="1"/>
          </p:cNvSpPr>
          <p:nvPr>
            <p:ph type="subTitle" idx="1"/>
          </p:nvPr>
        </p:nvSpPr>
        <p:spPr>
          <a:xfrm>
            <a:off x="4835400" y="1145398"/>
            <a:ext cx="4045200" cy="34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dirty="0">
                <a:solidFill>
                  <a:srgbClr val="FFFFFF"/>
                </a:solidFill>
              </a:rPr>
              <a:t>Ente </a:t>
            </a:r>
            <a:r>
              <a:rPr lang="es-419" sz="1400" dirty="0" err="1">
                <a:solidFill>
                  <a:srgbClr val="FFFFFF"/>
                </a:solidFill>
              </a:rPr>
              <a:t>interjurisdiccional</a:t>
            </a:r>
            <a:r>
              <a:rPr lang="es-419" sz="1400" dirty="0">
                <a:solidFill>
                  <a:srgbClr val="FFFFFF"/>
                </a:solidFill>
              </a:rPr>
              <a:t>, con participación de Nación, Provincia y los municipios sobre los que está el predio (Tigre y San Miguel) y aquellos circundantes (Malvinas Argentinas, San Martín y Tres de Febrero).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dirty="0">
                <a:solidFill>
                  <a:srgbClr val="FFFFFF"/>
                </a:solidFill>
              </a:rPr>
              <a:t>Creado por Ley Nacional.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dirty="0">
                <a:solidFill>
                  <a:srgbClr val="FFFFFF"/>
                </a:solidFill>
              </a:rPr>
              <a:t>Por qué participan las tres escalas? Porque Nación tendrá injerencia a través de los espacios de las FFAA y el trabajo en materia de DDHH dirigido y coordinado desde la secretaría de DDHH del Ministerio de Justicia. PBA y los municipios por ubicarse el predio en sus límites y radios de influencia. 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dirty="0">
                <a:solidFill>
                  <a:srgbClr val="FFFFFF"/>
                </a:solidFill>
              </a:rPr>
              <a:t>El rol del CEAMSE también nos invita a pensar dentro de la discusión a la Ciudad de Buenos Aires, siendo una de las jurisdicciones que mayor cantidad de residuos envía al relleno sanitario.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150" name="Google Shape;15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70498"/>
            <a:ext cx="2611374" cy="66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31"/>
          <p:cNvGrpSpPr/>
          <p:nvPr/>
        </p:nvGrpSpPr>
        <p:grpSpPr>
          <a:xfrm>
            <a:off x="425000" y="3555047"/>
            <a:ext cx="2384759" cy="787077"/>
            <a:chOff x="5509650" y="3620147"/>
            <a:chExt cx="2384759" cy="787077"/>
          </a:xfrm>
        </p:grpSpPr>
        <p:pic>
          <p:nvPicPr>
            <p:cNvPr id="152" name="Google Shape;152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01225" y="3620150"/>
              <a:ext cx="644562" cy="787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09650" y="3727337"/>
              <a:ext cx="1123662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83976" y="3620147"/>
              <a:ext cx="410433" cy="7870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5" name="Google Shape;155;p31"/>
          <p:cNvGrpSpPr/>
          <p:nvPr/>
        </p:nvGrpSpPr>
        <p:grpSpPr>
          <a:xfrm>
            <a:off x="507575" y="2645750"/>
            <a:ext cx="2219632" cy="856525"/>
            <a:chOff x="590250" y="3134600"/>
            <a:chExt cx="2219632" cy="856525"/>
          </a:xfrm>
        </p:grpSpPr>
        <p:pic>
          <p:nvPicPr>
            <p:cNvPr id="156" name="Google Shape;156;p31"/>
            <p:cNvPicPr preferRelativeResize="0"/>
            <p:nvPr/>
          </p:nvPicPr>
          <p:blipFill rotWithShape="1">
            <a:blip r:embed="rId7">
              <a:alphaModFix/>
            </a:blip>
            <a:srcRect l="20440" t="11173" r="17544" b="11552"/>
            <a:stretch/>
          </p:blipFill>
          <p:spPr>
            <a:xfrm>
              <a:off x="590250" y="3134600"/>
              <a:ext cx="845100" cy="856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31"/>
            <p:cNvPicPr preferRelativeResize="0"/>
            <p:nvPr/>
          </p:nvPicPr>
          <p:blipFill rotWithShape="1">
            <a:blip r:embed="rId8">
              <a:alphaModFix/>
            </a:blip>
            <a:srcRect t="27410" b="28815"/>
            <a:stretch/>
          </p:blipFill>
          <p:spPr>
            <a:xfrm>
              <a:off x="1501475" y="3276516"/>
              <a:ext cx="1308407" cy="57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31"/>
          <p:cNvPicPr preferRelativeResize="0"/>
          <p:nvPr/>
        </p:nvPicPr>
        <p:blipFill rotWithShape="1">
          <a:blip r:embed="rId9">
            <a:alphaModFix/>
          </a:blip>
          <a:srcRect l="8734" t="19178" r="11717" b="17984"/>
          <a:stretch/>
        </p:blipFill>
        <p:spPr>
          <a:xfrm>
            <a:off x="451575" y="1789225"/>
            <a:ext cx="2331634" cy="8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>
            <a:spLocks noGrp="1"/>
          </p:cNvSpPr>
          <p:nvPr>
            <p:ph type="title"/>
          </p:nvPr>
        </p:nvSpPr>
        <p:spPr>
          <a:xfrm>
            <a:off x="4602300" y="288400"/>
            <a:ext cx="4511400" cy="6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00">
                <a:solidFill>
                  <a:srgbClr val="FFFFFF"/>
                </a:solidFill>
              </a:rPr>
              <a:t>Propuesta de gestión</a:t>
            </a:r>
            <a:endParaRPr sz="3400">
              <a:solidFill>
                <a:srgbClr val="FFFFFF"/>
              </a:solidFill>
            </a:endParaRPr>
          </a:p>
        </p:txBody>
      </p:sp>
      <p:sp>
        <p:nvSpPr>
          <p:cNvPr id="164" name="Google Shape;164;p32"/>
          <p:cNvSpPr txBox="1">
            <a:spLocks noGrp="1"/>
          </p:cNvSpPr>
          <p:nvPr>
            <p:ph type="subTitle" idx="1"/>
          </p:nvPr>
        </p:nvSpPr>
        <p:spPr>
          <a:xfrm>
            <a:off x="4835400" y="1145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dirty="0">
                <a:solidFill>
                  <a:srgbClr val="FFFFFF"/>
                </a:solidFill>
              </a:rPr>
              <a:t>Trabajo a partir de comisiones temáticas: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-419" sz="1400" dirty="0">
                <a:solidFill>
                  <a:srgbClr val="FFFFFF"/>
                </a:solidFill>
              </a:rPr>
              <a:t>De preservación ambiental</a:t>
            </a:r>
            <a:endParaRPr sz="1400" dirty="0">
              <a:solidFill>
                <a:srgbClr val="FFFFFF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-419" sz="1400" dirty="0">
                <a:solidFill>
                  <a:srgbClr val="FFFFFF"/>
                </a:solidFill>
              </a:rPr>
              <a:t>Manejo de Residuos</a:t>
            </a:r>
            <a:endParaRPr sz="1400" dirty="0">
              <a:solidFill>
                <a:srgbClr val="FFFFFF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-419" sz="1400" dirty="0">
                <a:solidFill>
                  <a:srgbClr val="FFFFFF"/>
                </a:solidFill>
              </a:rPr>
              <a:t>Derechos Humanos</a:t>
            </a:r>
            <a:endParaRPr sz="1400" dirty="0">
              <a:solidFill>
                <a:srgbClr val="FFFFFF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-419" sz="1400" dirty="0">
                <a:solidFill>
                  <a:srgbClr val="FFFFFF"/>
                </a:solidFill>
              </a:rPr>
              <a:t>Infraestructura (redes y servicios)</a:t>
            </a:r>
            <a:endParaRPr sz="1400" dirty="0">
              <a:solidFill>
                <a:srgbClr val="FFFFFF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-419" sz="1400" dirty="0">
                <a:solidFill>
                  <a:srgbClr val="FFFFFF"/>
                </a:solidFill>
              </a:rPr>
              <a:t>Transporte</a:t>
            </a:r>
            <a:endParaRPr sz="1400" dirty="0">
              <a:solidFill>
                <a:srgbClr val="FFFFFF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-419" sz="1400" dirty="0">
                <a:solidFill>
                  <a:srgbClr val="FFFFFF"/>
                </a:solidFill>
              </a:rPr>
              <a:t>Vivienda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dirty="0">
                <a:solidFill>
                  <a:srgbClr val="FFFFFF"/>
                </a:solidFill>
              </a:rPr>
              <a:t>articulación con organizaciones de DDHH y ambientales que permita la participación de la sociedad civil y la incorporación de demandas.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 dirty="0">
                <a:solidFill>
                  <a:srgbClr val="FFFFFF"/>
                </a:solidFill>
              </a:rPr>
              <a:t>Medios de arbitraje, control y seguimiento para el ente</a:t>
            </a: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FFFFFF"/>
              </a:solidFill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endParaRPr sz="1400" dirty="0">
              <a:solidFill>
                <a:srgbClr val="FFFFFF"/>
              </a:solidFill>
            </a:endParaRPr>
          </a:p>
        </p:txBody>
      </p:sp>
      <p:pic>
        <p:nvPicPr>
          <p:cNvPr id="165" name="Google Shape;16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088" y="203823"/>
            <a:ext cx="2611374" cy="66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32"/>
          <p:cNvGrpSpPr/>
          <p:nvPr/>
        </p:nvGrpSpPr>
        <p:grpSpPr>
          <a:xfrm>
            <a:off x="2148125" y="1097085"/>
            <a:ext cx="2384759" cy="787077"/>
            <a:chOff x="5509650" y="3620147"/>
            <a:chExt cx="2384759" cy="787077"/>
          </a:xfrm>
        </p:grpSpPr>
        <p:pic>
          <p:nvPicPr>
            <p:cNvPr id="167" name="Google Shape;167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01225" y="3620150"/>
              <a:ext cx="644562" cy="787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09650" y="3727337"/>
              <a:ext cx="1123662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83976" y="3620147"/>
              <a:ext cx="410433" cy="7870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0" name="Google Shape;170;p32"/>
          <p:cNvPicPr preferRelativeResize="0"/>
          <p:nvPr/>
        </p:nvPicPr>
        <p:blipFill rotWithShape="1">
          <a:blip r:embed="rId7">
            <a:alphaModFix/>
          </a:blip>
          <a:srcRect l="20440" t="11173" r="17544" b="11552"/>
          <a:stretch/>
        </p:blipFill>
        <p:spPr>
          <a:xfrm>
            <a:off x="157100" y="1062350"/>
            <a:ext cx="845100" cy="85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2"/>
          <p:cNvPicPr preferRelativeResize="0"/>
          <p:nvPr/>
        </p:nvPicPr>
        <p:blipFill rotWithShape="1">
          <a:blip r:embed="rId8">
            <a:alphaModFix/>
          </a:blip>
          <a:srcRect t="27410" b="28815"/>
          <a:stretch/>
        </p:blipFill>
        <p:spPr>
          <a:xfrm>
            <a:off x="915925" y="1204266"/>
            <a:ext cx="130840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2"/>
          <p:cNvPicPr preferRelativeResize="0"/>
          <p:nvPr/>
        </p:nvPicPr>
        <p:blipFill rotWithShape="1">
          <a:blip r:embed="rId9">
            <a:alphaModFix/>
          </a:blip>
          <a:srcRect l="8734" t="19178" r="11717" b="17984"/>
          <a:stretch/>
        </p:blipFill>
        <p:spPr>
          <a:xfrm>
            <a:off x="2886750" y="323973"/>
            <a:ext cx="1597250" cy="586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65351" y="3258626"/>
            <a:ext cx="597377" cy="7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97900" y="4211350"/>
            <a:ext cx="1588852" cy="40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6109" y="4136880"/>
            <a:ext cx="977800" cy="55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6100" y="3164548"/>
            <a:ext cx="735300" cy="73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02188" y="3164525"/>
            <a:ext cx="735324" cy="73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818300" y="3258626"/>
            <a:ext cx="1266239" cy="547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32"/>
          <p:cNvCxnSpPr/>
          <p:nvPr/>
        </p:nvCxnSpPr>
        <p:spPr>
          <a:xfrm>
            <a:off x="1002200" y="2081675"/>
            <a:ext cx="0" cy="84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stealth" w="med" len="med"/>
            <a:tailEnd type="stealth" w="med" len="med"/>
          </a:ln>
        </p:spPr>
      </p:cxnSp>
      <p:cxnSp>
        <p:nvCxnSpPr>
          <p:cNvPr id="180" name="Google Shape;180;p32"/>
          <p:cNvCxnSpPr/>
          <p:nvPr/>
        </p:nvCxnSpPr>
        <p:spPr>
          <a:xfrm>
            <a:off x="2092325" y="2096150"/>
            <a:ext cx="0" cy="84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stealth" w="med" len="med"/>
            <a:tailEnd type="stealth" w="med" len="med"/>
          </a:ln>
        </p:spPr>
      </p:cxnSp>
      <p:cxnSp>
        <p:nvCxnSpPr>
          <p:cNvPr id="181" name="Google Shape;181;p32"/>
          <p:cNvCxnSpPr/>
          <p:nvPr/>
        </p:nvCxnSpPr>
        <p:spPr>
          <a:xfrm>
            <a:off x="3084550" y="2073525"/>
            <a:ext cx="0" cy="84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stealth" w="med" len="med"/>
            <a:tailEnd type="stealth" w="med" len="med"/>
          </a:ln>
        </p:spPr>
      </p:cxnSp>
      <p:sp>
        <p:nvSpPr>
          <p:cNvPr id="182" name="Google Shape;182;p32"/>
          <p:cNvSpPr/>
          <p:nvPr/>
        </p:nvSpPr>
        <p:spPr>
          <a:xfrm>
            <a:off x="56225" y="140525"/>
            <a:ext cx="4623600" cy="1778400"/>
          </a:xfrm>
          <a:prstGeom prst="ellipse">
            <a:avLst/>
          </a:prstGeom>
          <a:noFill/>
          <a:ln w="38100" cap="flat" cmpd="sng">
            <a:solidFill>
              <a:srgbClr val="A4C2F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>
            <a:spLocks noGrp="1"/>
          </p:cNvSpPr>
          <p:nvPr>
            <p:ph type="title"/>
          </p:nvPr>
        </p:nvSpPr>
        <p:spPr>
          <a:xfrm>
            <a:off x="148725" y="260275"/>
            <a:ext cx="4511400" cy="6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00"/>
              <a:t>Propuesta urbana</a:t>
            </a:r>
            <a:endParaRPr sz="3400"/>
          </a:p>
        </p:txBody>
      </p:sp>
      <p:sp>
        <p:nvSpPr>
          <p:cNvPr id="188" name="Google Shape;188;p33"/>
          <p:cNvSpPr txBox="1">
            <a:spLocks noGrp="1"/>
          </p:cNvSpPr>
          <p:nvPr>
            <p:ph type="subTitle" idx="1"/>
          </p:nvPr>
        </p:nvSpPr>
        <p:spPr>
          <a:xfrm>
            <a:off x="148725" y="1145401"/>
            <a:ext cx="3648548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 smtClean="0"/>
              <a:t>- Extensión del tejido urbano residencial en los bordes de Don Torcuato y Malvinas Argentinas </a:t>
            </a:r>
          </a:p>
          <a:p>
            <a:pPr marL="342900" lvl="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AR" dirty="0" smtClean="0"/>
              <a:t>Creación de equipamiento para recreación y deporte</a:t>
            </a:r>
          </a:p>
          <a:p>
            <a:pPr marL="342900" lvl="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AR" dirty="0" smtClean="0"/>
              <a:t>Generación de parques urbanos que articulan con los tejidos urbanos  </a:t>
            </a:r>
            <a:endParaRPr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557" y="688490"/>
            <a:ext cx="5038443" cy="43386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>
            <a:spLocks noGrp="1"/>
          </p:cNvSpPr>
          <p:nvPr>
            <p:ph type="title"/>
          </p:nvPr>
        </p:nvSpPr>
        <p:spPr>
          <a:xfrm>
            <a:off x="148725" y="260275"/>
            <a:ext cx="4511400" cy="65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400"/>
              <a:t>Propuesta urbana</a:t>
            </a:r>
            <a:endParaRPr sz="3400"/>
          </a:p>
        </p:txBody>
      </p:sp>
      <p:sp>
        <p:nvSpPr>
          <p:cNvPr id="188" name="Google Shape;188;p33"/>
          <p:cNvSpPr txBox="1">
            <a:spLocks noGrp="1"/>
          </p:cNvSpPr>
          <p:nvPr>
            <p:ph type="subTitle" idx="1"/>
          </p:nvPr>
        </p:nvSpPr>
        <p:spPr>
          <a:xfrm>
            <a:off x="148725" y="1145401"/>
            <a:ext cx="3648548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dirty="0" smtClean="0"/>
              <a:t>- Extensión del tejido urbano residencial en los bordes de Don Torcuato y Malvinas Argentinas </a:t>
            </a:r>
          </a:p>
          <a:p>
            <a:pPr marL="342900" lvl="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AR" dirty="0" smtClean="0"/>
              <a:t>Creación de equipamiento para recreación y deporte</a:t>
            </a:r>
          </a:p>
          <a:p>
            <a:pPr marL="342900" lvl="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AR" dirty="0" smtClean="0"/>
              <a:t>Generación de parques urbanos que articulan con los tejidos urbanos  </a:t>
            </a:r>
            <a:endParaRPr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972" y="589225"/>
            <a:ext cx="4731028" cy="438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04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400" b="1"/>
              <a:t>¡Muchas gracias!</a:t>
            </a:r>
            <a:endParaRPr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465</Words>
  <Application>Microsoft Office PowerPoint</Application>
  <PresentationFormat>Presentación en pantalla (16:9)</PresentationFormat>
  <Paragraphs>64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Proxima Nova</vt:lpstr>
      <vt:lpstr>Arial</vt:lpstr>
      <vt:lpstr>Wingdings</vt:lpstr>
      <vt:lpstr>Simple Light</vt:lpstr>
      <vt:lpstr>Spearmint</vt:lpstr>
      <vt:lpstr>Propuestas para Campo de Mayo  Proyecto “Parque Integral de la Memoria ”</vt:lpstr>
      <vt:lpstr>Objetivos</vt:lpstr>
      <vt:lpstr>Propuesta de usos</vt:lpstr>
      <vt:lpstr>Propuesta ambiental</vt:lpstr>
      <vt:lpstr>Propuesta de gestión</vt:lpstr>
      <vt:lpstr>Propuesta de gestión</vt:lpstr>
      <vt:lpstr>Propuesta urbana</vt:lpstr>
      <vt:lpstr>Propuesta urbana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Propuestas para Campo de Mayo  Proyecto “----------------”</dc:title>
  <dc:creator>Usuario</dc:creator>
  <cp:lastModifiedBy>melany arias</cp:lastModifiedBy>
  <cp:revision>10</cp:revision>
  <dcterms:modified xsi:type="dcterms:W3CDTF">2019-08-29T22:53:27Z</dcterms:modified>
</cp:coreProperties>
</file>