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60" r:id="rId5"/>
    <p:sldId id="261" r:id="rId6"/>
    <p:sldId id="262" r:id="rId7"/>
  </p:sldIdLst>
  <p:sldSz cx="12801600" cy="9601200" type="A3"/>
  <p:notesSz cx="6858000" cy="9144000"/>
  <p:defaultTextStyle>
    <a:defPPr>
      <a:defRPr lang="es-AR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1380" y="66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999F5-E1EB-4C02-A024-D25A9C48AA5A}" type="datetimeFigureOut">
              <a:rPr lang="es-AR" smtClean="0"/>
              <a:t>29/8/2019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083AE-3776-4D5A-9D99-541552A8F12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439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083AE-3776-4D5A-9D99-541552A8F128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96724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CE5-CE6D-4840-97F3-3C44285EB1C5}" type="datetimeFigureOut">
              <a:rPr lang="es-AR" smtClean="0"/>
              <a:t>29/8/2019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E541-9601-47C1-AB32-BA593ADE1F9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5060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CE5-CE6D-4840-97F3-3C44285EB1C5}" type="datetimeFigureOut">
              <a:rPr lang="es-AR" smtClean="0"/>
              <a:t>29/8/2019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E541-9601-47C1-AB32-BA593ADE1F9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5030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2994959" y="537845"/>
            <a:ext cx="4031615" cy="1147032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95668" y="537845"/>
            <a:ext cx="11885930" cy="1147032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CE5-CE6D-4840-97F3-3C44285EB1C5}" type="datetimeFigureOut">
              <a:rPr lang="es-AR" smtClean="0"/>
              <a:t>29/8/2019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E541-9601-47C1-AB32-BA593ADE1F9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24687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CE5-CE6D-4840-97F3-3C44285EB1C5}" type="datetimeFigureOut">
              <a:rPr lang="es-AR" smtClean="0"/>
              <a:t>29/8/2019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E541-9601-47C1-AB32-BA593ADE1F9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7702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CE5-CE6D-4840-97F3-3C44285EB1C5}" type="datetimeFigureOut">
              <a:rPr lang="es-AR" smtClean="0"/>
              <a:t>29/8/2019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E541-9601-47C1-AB32-BA593ADE1F9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1594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95669" y="3135948"/>
            <a:ext cx="7958772" cy="8872220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067800" y="3135948"/>
            <a:ext cx="7958773" cy="8872220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CE5-CE6D-4840-97F3-3C44285EB1C5}" type="datetimeFigureOut">
              <a:rPr lang="es-AR" smtClean="0"/>
              <a:t>29/8/2019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E541-9601-47C1-AB32-BA593ADE1F9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79243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CE5-CE6D-4840-97F3-3C44285EB1C5}" type="datetimeFigureOut">
              <a:rPr lang="es-AR" smtClean="0"/>
              <a:t>29/8/2019</a:t>
            </a:fld>
            <a:endParaRPr lang="es-AR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E541-9601-47C1-AB32-BA593ADE1F9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80429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CE5-CE6D-4840-97F3-3C44285EB1C5}" type="datetimeFigureOut">
              <a:rPr lang="es-AR" smtClean="0"/>
              <a:t>29/8/2019</a:t>
            </a:fld>
            <a:endParaRPr lang="es-AR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E541-9601-47C1-AB32-BA593ADE1F9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30428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CE5-CE6D-4840-97F3-3C44285EB1C5}" type="datetimeFigureOut">
              <a:rPr lang="es-AR" smtClean="0"/>
              <a:t>29/8/2019</a:t>
            </a:fld>
            <a:endParaRPr lang="es-AR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E541-9601-47C1-AB32-BA593ADE1F9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99277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CE5-CE6D-4840-97F3-3C44285EB1C5}" type="datetimeFigureOut">
              <a:rPr lang="es-AR" smtClean="0"/>
              <a:t>29/8/2019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E541-9601-47C1-AB32-BA593ADE1F9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497209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3CE5-CE6D-4840-97F3-3C44285EB1C5}" type="datetimeFigureOut">
              <a:rPr lang="es-AR" smtClean="0"/>
              <a:t>29/8/2019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E541-9601-47C1-AB32-BA593ADE1F9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44496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53CE5-CE6D-4840-97F3-3C44285EB1C5}" type="datetimeFigureOut">
              <a:rPr lang="es-AR" smtClean="0"/>
              <a:t>29/8/2019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1E541-9601-47C1-AB32-BA593ADE1F9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8697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16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936" y="1226237"/>
            <a:ext cx="13249472" cy="720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hape 242"/>
          <p:cNvSpPr/>
          <p:nvPr/>
        </p:nvSpPr>
        <p:spPr>
          <a:xfrm>
            <a:off x="-4518" y="4329608"/>
            <a:ext cx="12801646" cy="3584811"/>
          </a:xfrm>
          <a:prstGeom prst="rect">
            <a:avLst/>
          </a:prstGeom>
          <a:solidFill>
            <a:schemeClr val="tx1">
              <a:lumMod val="85000"/>
              <a:lumOff val="15000"/>
              <a:alpha val="58823"/>
            </a:schemeClr>
          </a:solidFill>
          <a:ln>
            <a:noFill/>
          </a:ln>
          <a:effectLst/>
        </p:spPr>
        <p:txBody>
          <a:bodyPr spcFirstLastPara="1" wrap="square" lIns="170660" tIns="85306" rIns="170660" bIns="85306" anchor="ctr" anchorCtr="0">
            <a:noAutofit/>
          </a:bodyPr>
          <a:lstStyle/>
          <a:p>
            <a:pPr algn="ctr"/>
            <a:endParaRPr sz="26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243"/>
          <p:cNvSpPr txBox="1"/>
          <p:nvPr/>
        </p:nvSpPr>
        <p:spPr>
          <a:xfrm>
            <a:off x="194604" y="4440560"/>
            <a:ext cx="12394366" cy="3338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accent1"/>
              </a:buClr>
              <a:buSzPts val="1300"/>
            </a:pPr>
            <a:r>
              <a:rPr lang="en-GB" sz="3200" b="1" dirty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Taller </a:t>
            </a:r>
            <a:r>
              <a:rPr lang="es-AR" sz="3200" b="1" dirty="0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ICO 2019 - Grupo 4</a:t>
            </a:r>
          </a:p>
          <a:p>
            <a:pPr>
              <a:lnSpc>
                <a:spcPct val="115000"/>
              </a:lnSpc>
              <a:buClr>
                <a:schemeClr val="accent1"/>
              </a:buClr>
              <a:buSzPts val="1300"/>
            </a:pPr>
            <a:r>
              <a:rPr lang="es-AR" sz="2800" b="1" i="1" dirty="0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Pensando juntxs propuestas para Campo de Mayo</a:t>
            </a:r>
            <a:endParaRPr sz="2800" i="1" dirty="0">
              <a:latin typeface="Century Gothic" pitchFamily="34" charset="0"/>
            </a:endParaRPr>
          </a:p>
          <a:p>
            <a:pPr>
              <a:lnSpc>
                <a:spcPct val="115000"/>
              </a:lnSpc>
              <a:buClr>
                <a:schemeClr val="accent1"/>
              </a:buClr>
              <a:buSzPts val="1300"/>
            </a:pPr>
            <a:endParaRPr sz="1867" b="1" dirty="0">
              <a:solidFill>
                <a:schemeClr val="lt1"/>
              </a:solidFill>
              <a:latin typeface="Century Gothic" pitchFamily="34" charset="0"/>
              <a:ea typeface="Lato"/>
              <a:cs typeface="Lato"/>
              <a:sym typeface="Lato"/>
            </a:endParaRPr>
          </a:p>
          <a:p>
            <a:pPr>
              <a:lnSpc>
                <a:spcPct val="115000"/>
              </a:lnSpc>
              <a:buClr>
                <a:schemeClr val="accent1"/>
              </a:buClr>
              <a:buSzPts val="1300"/>
            </a:pPr>
            <a:r>
              <a:rPr lang="en-GB" sz="2400" b="1" dirty="0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Coordinadora: </a:t>
            </a:r>
            <a:r>
              <a:rPr lang="en-GB" sz="2400" dirty="0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Lic. Daniela Jaime</a:t>
            </a:r>
            <a:endParaRPr sz="2400" dirty="0">
              <a:solidFill>
                <a:schemeClr val="lt1"/>
              </a:solidFill>
              <a:latin typeface="Century Gothic" pitchFamily="34" charset="0"/>
              <a:ea typeface="Lato"/>
              <a:cs typeface="Lato"/>
              <a:sym typeface="Lato"/>
            </a:endParaRPr>
          </a:p>
          <a:p>
            <a:pPr>
              <a:lnSpc>
                <a:spcPct val="115000"/>
              </a:lnSpc>
              <a:buClr>
                <a:schemeClr val="accent1"/>
              </a:buClr>
              <a:buSzPts val="1300"/>
            </a:pPr>
            <a:endParaRPr sz="1000" b="1" dirty="0">
              <a:solidFill>
                <a:schemeClr val="lt1"/>
              </a:solidFill>
              <a:latin typeface="Century Gothic" pitchFamily="34" charset="0"/>
              <a:ea typeface="Lato"/>
              <a:cs typeface="Lato"/>
              <a:sym typeface="Lato"/>
            </a:endParaRPr>
          </a:p>
          <a:p>
            <a:pPr algn="just">
              <a:lnSpc>
                <a:spcPct val="115000"/>
              </a:lnSpc>
              <a:buClr>
                <a:schemeClr val="accent1"/>
              </a:buClr>
              <a:buSzPts val="1300"/>
            </a:pPr>
            <a:r>
              <a:rPr lang="en-GB" sz="2400" b="1" dirty="0" err="1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Integrantes</a:t>
            </a:r>
            <a:r>
              <a:rPr lang="en-GB" sz="2400" b="1" dirty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: Paula </a:t>
            </a:r>
            <a:r>
              <a:rPr lang="en-GB" sz="2400" b="1" dirty="0" err="1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Benavente</a:t>
            </a:r>
            <a:r>
              <a:rPr lang="en-GB" sz="2400" b="1" dirty="0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; </a:t>
            </a:r>
            <a:r>
              <a:rPr lang="en-GB" sz="2400" b="1" dirty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Daniela </a:t>
            </a:r>
            <a:r>
              <a:rPr lang="en-GB" sz="2400" b="1" dirty="0" err="1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Bajano</a:t>
            </a:r>
            <a:r>
              <a:rPr lang="en-GB" sz="2400" b="1" dirty="0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; </a:t>
            </a:r>
            <a:r>
              <a:rPr lang="en-GB" sz="2400" b="1" dirty="0" err="1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Elio</a:t>
            </a:r>
            <a:r>
              <a:rPr lang="en-GB" sz="2400" b="1" dirty="0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 Córdoba; </a:t>
            </a:r>
            <a:r>
              <a:rPr lang="en-GB" sz="2400" b="1" dirty="0" err="1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Lautaro</a:t>
            </a:r>
            <a:r>
              <a:rPr lang="en-GB" sz="2400" b="1" dirty="0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 </a:t>
            </a:r>
            <a:r>
              <a:rPr lang="en-GB" sz="2400" b="1" dirty="0" err="1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Fleitas</a:t>
            </a:r>
            <a:r>
              <a:rPr lang="en-GB" sz="2400" b="1" dirty="0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; </a:t>
            </a:r>
            <a:r>
              <a:rPr lang="en-GB" sz="2400" b="1" dirty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Camila </a:t>
            </a:r>
            <a:r>
              <a:rPr lang="en-GB" sz="2400" b="1" dirty="0" err="1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Marinangeli</a:t>
            </a:r>
            <a:r>
              <a:rPr lang="en-GB" sz="2400" b="1" dirty="0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; </a:t>
            </a:r>
            <a:r>
              <a:rPr lang="en-GB" sz="2400" b="1" dirty="0" err="1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Romina</a:t>
            </a:r>
            <a:r>
              <a:rPr lang="en-GB" sz="2400" b="1" dirty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 </a:t>
            </a:r>
            <a:r>
              <a:rPr lang="en-GB" sz="2400" b="1" dirty="0" err="1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Pittalá</a:t>
            </a:r>
            <a:r>
              <a:rPr lang="en-GB" sz="2400" b="1" dirty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, Emmanuel </a:t>
            </a:r>
            <a:r>
              <a:rPr lang="en-GB" sz="2400" b="1" dirty="0" err="1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Roldán</a:t>
            </a:r>
            <a:r>
              <a:rPr lang="en-GB" sz="2400" b="1" dirty="0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; </a:t>
            </a:r>
            <a:r>
              <a:rPr lang="en-GB" sz="2400" b="1" dirty="0" err="1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Alán</a:t>
            </a:r>
            <a:r>
              <a:rPr lang="en-GB" sz="2400" b="1" dirty="0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 </a:t>
            </a:r>
            <a:r>
              <a:rPr lang="en-GB" sz="2400" b="1" dirty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Romano</a:t>
            </a:r>
            <a:r>
              <a:rPr lang="en-GB" sz="2400" b="1" dirty="0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; </a:t>
            </a:r>
          </a:p>
          <a:p>
            <a:pPr algn="just">
              <a:lnSpc>
                <a:spcPct val="115000"/>
              </a:lnSpc>
              <a:buClr>
                <a:schemeClr val="accent1"/>
              </a:buClr>
              <a:buSzPts val="1300"/>
            </a:pPr>
            <a:r>
              <a:rPr lang="en-GB" sz="2400" b="1" dirty="0" err="1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Braian</a:t>
            </a:r>
            <a:r>
              <a:rPr lang="en-GB" sz="2400" b="1" dirty="0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 </a:t>
            </a:r>
            <a:r>
              <a:rPr lang="en-GB" sz="2400" b="1" dirty="0" err="1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Villalba</a:t>
            </a:r>
            <a:r>
              <a:rPr lang="en-GB" sz="2400" b="1" dirty="0" smtClean="0">
                <a:solidFill>
                  <a:schemeClr val="lt1"/>
                </a:solidFill>
                <a:latin typeface="Century Gothic" pitchFamily="34" charset="0"/>
                <a:ea typeface="Lato"/>
                <a:cs typeface="Lato"/>
                <a:sym typeface="Lato"/>
              </a:rPr>
              <a:t>. </a:t>
            </a:r>
            <a:endParaRPr sz="2400" b="1" dirty="0">
              <a:solidFill>
                <a:schemeClr val="lt1"/>
              </a:solidFill>
              <a:latin typeface="Century Gothic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7" name="Shape 241"/>
          <p:cNvSpPr txBox="1"/>
          <p:nvPr/>
        </p:nvSpPr>
        <p:spPr>
          <a:xfrm>
            <a:off x="194604" y="1704256"/>
            <a:ext cx="12182860" cy="201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2"/>
              </a:buClr>
              <a:buSzPts val="2600"/>
            </a:pPr>
            <a:r>
              <a:rPr lang="es-AR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Raleway"/>
                <a:cs typeface="Raleway"/>
                <a:sym typeface="Raleway"/>
              </a:rPr>
              <a:t>Campo de </a:t>
            </a:r>
            <a:r>
              <a:rPr lang="es-AR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Raleway"/>
                <a:cs typeface="Raleway"/>
                <a:sym typeface="Raleway"/>
              </a:rPr>
              <a:t>Mayo</a:t>
            </a:r>
            <a:r>
              <a:rPr lang="es-AR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Raleway"/>
                <a:cs typeface="Raleway"/>
                <a:sym typeface="Raleway"/>
              </a:rPr>
              <a:t>:</a:t>
            </a:r>
            <a:r>
              <a:rPr lang="es-AR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Raleway"/>
                <a:cs typeface="Raleway"/>
                <a:sym typeface="Raleway"/>
              </a:rPr>
              <a:t> un </a:t>
            </a:r>
            <a:r>
              <a:rPr lang="es-AR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Raleway"/>
                <a:cs typeface="Raleway"/>
                <a:sym typeface="Raleway"/>
              </a:rPr>
              <a:t>p</a:t>
            </a:r>
            <a:r>
              <a:rPr lang="es-AR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Raleway"/>
                <a:cs typeface="Raleway"/>
                <a:sym typeface="Raleway"/>
              </a:rPr>
              <a:t>royecto </a:t>
            </a:r>
            <a:r>
              <a:rPr lang="es-AR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Raleway"/>
                <a:cs typeface="Raleway"/>
                <a:sym typeface="Raleway"/>
              </a:rPr>
              <a:t>para la Democratización de Espacios</a:t>
            </a:r>
            <a:endParaRPr sz="5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50719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1" b="27477"/>
          <a:stretch/>
        </p:blipFill>
        <p:spPr bwMode="auto">
          <a:xfrm>
            <a:off x="-151928" y="0"/>
            <a:ext cx="1296144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241"/>
          <p:cNvSpPr txBox="1"/>
          <p:nvPr/>
        </p:nvSpPr>
        <p:spPr>
          <a:xfrm>
            <a:off x="187486" y="3504456"/>
            <a:ext cx="2870908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2"/>
              </a:buClr>
              <a:buSzPts val="2600"/>
            </a:pPr>
            <a:r>
              <a:rPr lang="es-AR" sz="4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Raleway"/>
                <a:cs typeface="Raleway"/>
                <a:sym typeface="Raleway"/>
              </a:rPr>
              <a:t>Objetivos</a:t>
            </a:r>
            <a:endParaRPr sz="4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56184" y="4440560"/>
            <a:ext cx="1130525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Accesibilidad</a:t>
            </a:r>
          </a:p>
          <a:p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Abrir vías de comunicación, promoviendo la </a:t>
            </a:r>
            <a:r>
              <a:rPr lang="es-E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atravesibilidad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del predio.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Ambiente</a:t>
            </a:r>
          </a:p>
          <a:p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Promover la utilización racional de los recursos renovables y no renovables</a:t>
            </a:r>
          </a:p>
          <a:p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Garantizar la conservación de un Área de Reserva de la Biodiversidad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Social	</a:t>
            </a:r>
          </a:p>
          <a:p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Reconocer, preservar y fomentar la actividad cultural referida a los sitios de la memoria, dándoles un sentido histórico</a:t>
            </a:r>
          </a:p>
          <a:p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Disminuir los niveles de desigualdad social </a:t>
            </a:r>
          </a:p>
          <a:p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Crear zonas urbanas </a:t>
            </a:r>
          </a:p>
          <a:p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Ampliar la capacidad de los Polos Sanitarios de la Región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Política</a:t>
            </a:r>
          </a:p>
          <a:p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Crear un Comité </a:t>
            </a:r>
            <a:r>
              <a:rPr lang="es-E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interjuridiccional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, coordinado con un Consejo Consultivo de carácter vinculante.</a:t>
            </a:r>
            <a:endParaRPr lang="es-AR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47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41"/>
          <p:cNvSpPr txBox="1"/>
          <p:nvPr/>
        </p:nvSpPr>
        <p:spPr>
          <a:xfrm>
            <a:off x="344216" y="134616"/>
            <a:ext cx="8136904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2"/>
              </a:buClr>
              <a:buSzPts val="2600"/>
            </a:pPr>
            <a:r>
              <a:rPr lang="es-AR" sz="4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Raleway"/>
                <a:cs typeface="Raleway"/>
                <a:sym typeface="Raleway"/>
              </a:rPr>
              <a:t>Proyecto de </a:t>
            </a:r>
            <a:r>
              <a:rPr lang="es-AR" sz="4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Raleway"/>
                <a:cs typeface="Raleway"/>
                <a:sym typeface="Raleway"/>
              </a:rPr>
              <a:t>Usos y Actividades</a:t>
            </a:r>
            <a:endParaRPr sz="4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84176" y="552128"/>
            <a:ext cx="11161240" cy="974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Extensión del área urbana teniendo en cuenta el tejido existente, que contemple una mixtura de usos, a través de una gestión público-privada.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Creación </a:t>
            </a:r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de Plantas de Compostaje y Reciclaje, que </a:t>
            </a: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funcionarán </a:t>
            </a:r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en conjunto con la huerta comunitaria y el vivero, generando empleo seguro y conciencia social.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Creación de corredores y espacios verdes públicos que contribuyan a la integración socio-urbana  y que contemplen el uso de transporte público e hitos referidos a la Verdad, Memoria y Justicia.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Creación de un </a:t>
            </a:r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Á</a:t>
            </a: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rea la Memoria, preservando los sitios de memoria existentes y el patrimonio edificado.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Creación de una Planta Nacional de Campamentos Educativos y Recreativos, que funcionarán con las ya existentes utilizadas actualmente por los militares</a:t>
            </a: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Creación de la carrera de Agronomía y Veterinaria, promovida por la UNGS y UNSAM, utilizando los recursos de Campo de Mayo.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Creación de un Polo Sanitario, que contemple el uso del aeropuerto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69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1" b="27477"/>
          <a:stretch/>
        </p:blipFill>
        <p:spPr bwMode="auto">
          <a:xfrm>
            <a:off x="-151928" y="0"/>
            <a:ext cx="1296144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hape 241"/>
          <p:cNvSpPr txBox="1"/>
          <p:nvPr/>
        </p:nvSpPr>
        <p:spPr>
          <a:xfrm>
            <a:off x="208112" y="3379912"/>
            <a:ext cx="553999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2"/>
              </a:buClr>
              <a:buSzPts val="2600"/>
            </a:pPr>
            <a:r>
              <a:rPr lang="es-AR" sz="4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Raleway"/>
                <a:cs typeface="Raleway"/>
                <a:sym typeface="Raleway"/>
              </a:rPr>
              <a:t>Proyecto Ambiental</a:t>
            </a:r>
            <a:endParaRPr sz="4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83506" y="4122777"/>
            <a:ext cx="1072919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Creación del Área de Reserva de la </a:t>
            </a:r>
            <a:r>
              <a:rPr lang="es-E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Biodiversidad, incluyendo el área comprendida por el CEAMSE con la paulatina restauración de la misma.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Creación de espacios verdes y públicos de calidad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Promover proyectos de investigación dentro del área de reserva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Creación del Centro de Interpretación de Conciencia Ambiental y Derechos Humanos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Creación de Costanera, permitiendo el acceso público al río</a:t>
            </a:r>
            <a:endParaRPr lang="es-ES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195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1" b="27477"/>
          <a:stretch/>
        </p:blipFill>
        <p:spPr bwMode="auto">
          <a:xfrm>
            <a:off x="-151928" y="0"/>
            <a:ext cx="1296144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hape 241"/>
          <p:cNvSpPr txBox="1"/>
          <p:nvPr/>
        </p:nvSpPr>
        <p:spPr>
          <a:xfrm>
            <a:off x="187486" y="3504456"/>
            <a:ext cx="671737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2"/>
              </a:buClr>
              <a:buSzPts val="2600"/>
            </a:pPr>
            <a:r>
              <a:rPr lang="es-AR" sz="4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Raleway"/>
                <a:cs typeface="Raleway"/>
                <a:sym typeface="Raleway"/>
              </a:rPr>
              <a:t>Propuesta de Gestión</a:t>
            </a:r>
            <a:endParaRPr sz="4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84176" y="4656584"/>
            <a:ext cx="1080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entury Gothic" panose="020B0502020202020204" pitchFamily="34" charset="0"/>
              </a:rPr>
              <a:t>Creación del Comité Campo de Mayo, integrado por representantes de nación, provincia y municipio aledaños, organizaciones de derechos humanos y ambiente.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entury Gothic" panose="020B0502020202020204" pitchFamily="34" charset="0"/>
              </a:rPr>
              <a:t>Creación de Consejo Consultivo, de carácter vinculante</a:t>
            </a:r>
            <a:endParaRPr lang="es-AR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4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41"/>
          <p:cNvSpPr txBox="1"/>
          <p:nvPr/>
        </p:nvSpPr>
        <p:spPr>
          <a:xfrm>
            <a:off x="212738" y="408112"/>
            <a:ext cx="553999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2"/>
              </a:buClr>
              <a:buSzPts val="2600"/>
            </a:pPr>
            <a:r>
              <a:rPr lang="es-AR" sz="4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Raleway"/>
                <a:cs typeface="Raleway"/>
                <a:sym typeface="Raleway"/>
              </a:rPr>
              <a:t>Proyecto Integrador</a:t>
            </a:r>
            <a:endParaRPr sz="40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Raleway"/>
              <a:cs typeface="Raleway"/>
              <a:sym typeface="Raleway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944" y="1344216"/>
            <a:ext cx="13417674" cy="75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8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330</Words>
  <Application>Microsoft Office PowerPoint</Application>
  <PresentationFormat>Papel A3 (297 x 420 mm)</PresentationFormat>
  <Paragraphs>53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Lato</vt:lpstr>
      <vt:lpstr>Raleway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Camila Belén Marinangeli</dc:creator>
  <cp:lastModifiedBy>DOC</cp:lastModifiedBy>
  <cp:revision>22</cp:revision>
  <dcterms:created xsi:type="dcterms:W3CDTF">2019-08-29T11:20:02Z</dcterms:created>
  <dcterms:modified xsi:type="dcterms:W3CDTF">2019-08-29T22:49:14Z</dcterms:modified>
</cp:coreProperties>
</file>