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lvl="0">
      <a:defRPr lang="es-E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7505-0BD5-4AAC-9C80-F1A9F2EE3F09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1851-2AA5-424C-9FE2-6F8A9D3A47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5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7505-0BD5-4AAC-9C80-F1A9F2EE3F09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1851-2AA5-424C-9FE2-6F8A9D3A47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336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7505-0BD5-4AAC-9C80-F1A9F2EE3F09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1851-2AA5-424C-9FE2-6F8A9D3A47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606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7505-0BD5-4AAC-9C80-F1A9F2EE3F09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1851-2AA5-424C-9FE2-6F8A9D3A47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25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7505-0BD5-4AAC-9C80-F1A9F2EE3F09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1851-2AA5-424C-9FE2-6F8A9D3A47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64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7505-0BD5-4AAC-9C80-F1A9F2EE3F09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1851-2AA5-424C-9FE2-6F8A9D3A47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924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7505-0BD5-4AAC-9C80-F1A9F2EE3F09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1851-2AA5-424C-9FE2-6F8A9D3A47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7361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7505-0BD5-4AAC-9C80-F1A9F2EE3F09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1851-2AA5-424C-9FE2-6F8A9D3A47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533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7505-0BD5-4AAC-9C80-F1A9F2EE3F09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1851-2AA5-424C-9FE2-6F8A9D3A47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26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7505-0BD5-4AAC-9C80-F1A9F2EE3F09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1851-2AA5-424C-9FE2-6F8A9D3A47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170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7505-0BD5-4AAC-9C80-F1A9F2EE3F09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E1851-2AA5-424C-9FE2-6F8A9D3A47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931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17505-0BD5-4AAC-9C80-F1A9F2EE3F09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E1851-2AA5-424C-9FE2-6F8A9D3A47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578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1263" y="792226"/>
            <a:ext cx="11200837" cy="3882324"/>
          </a:xfrm>
        </p:spPr>
        <p:txBody>
          <a:bodyPr/>
          <a:lstStyle/>
          <a:p>
            <a:r>
              <a:rPr lang="es-MX" dirty="0" smtClean="0"/>
              <a:t>Evolución del valor real del bono de $70.000 de ANSES en 20234 - 2025 y propuesta de actualización y financiamiento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7411" y="4777380"/>
            <a:ext cx="11144690" cy="861420"/>
          </a:xfrm>
        </p:spPr>
        <p:txBody>
          <a:bodyPr>
            <a:normAutofit fontScale="85000" lnSpcReduction="20000"/>
          </a:bodyPr>
          <a:lstStyle/>
          <a:p>
            <a:r>
              <a:rPr lang="es-MX" cap="none" dirty="0"/>
              <a:t>M</a:t>
            </a:r>
            <a:r>
              <a:rPr lang="es-MX" cap="none" dirty="0" smtClean="0"/>
              <a:t>g. Carlos Martinez, docente de la Cátedra de Economía de la Seguridad Social de la UBA y de la Diplomatura en Seguridad Social de la UNAB</a:t>
            </a:r>
          </a:p>
          <a:p>
            <a:r>
              <a:rPr lang="es-MX" cap="none" dirty="0" smtClean="0"/>
              <a:t>carlosrodolfomartinez@gmail.com</a:t>
            </a:r>
            <a:endParaRPr lang="es-ES" cap="none" dirty="0"/>
          </a:p>
        </p:txBody>
      </p:sp>
    </p:spTree>
    <p:extLst>
      <p:ext uri="{BB962C8B-B14F-4D97-AF65-F5344CB8AC3E}">
        <p14:creationId xmlns:p14="http://schemas.microsoft.com/office/powerpoint/2010/main" val="737041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bono sin ajuste es ajuste vía el bono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2603499"/>
            <a:ext cx="12192000" cy="4130587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Con el cambio en la fórmula de movilidad, la no renovación del bono del PAMI de $15.000 pagado en octubre </a:t>
            </a:r>
            <a:r>
              <a:rPr lang="en-AE" dirty="0" smtClean="0"/>
              <a:t>–</a:t>
            </a:r>
            <a:r>
              <a:rPr lang="es-MX" dirty="0" smtClean="0"/>
              <a:t> diciembre de 2023 y el congelamiento del bono de la ANSES en $70.000</a:t>
            </a:r>
            <a:r>
              <a:rPr lang="en-AE" dirty="0" smtClean="0"/>
              <a:t>…</a:t>
            </a:r>
            <a:r>
              <a:rPr lang="es-MX" dirty="0" smtClean="0"/>
              <a:t> </a:t>
            </a:r>
          </a:p>
          <a:p>
            <a:pPr lvl="1"/>
            <a:r>
              <a:rPr lang="es-MX" dirty="0" smtClean="0"/>
              <a:t>En </a:t>
            </a:r>
            <a:r>
              <a:rPr lang="es-MX" b="1" u="sng" dirty="0" smtClean="0"/>
              <a:t>junio 2025</a:t>
            </a:r>
            <a:r>
              <a:rPr lang="es-MX" b="1" dirty="0" smtClean="0"/>
              <a:t> </a:t>
            </a:r>
            <a:r>
              <a:rPr lang="es-MX" dirty="0" smtClean="0"/>
              <a:t>los jubilados que estén en la mínima van a cobrar un </a:t>
            </a:r>
            <a:r>
              <a:rPr lang="es-MX" b="1" u="sng" dirty="0" smtClean="0"/>
              <a:t>9%</a:t>
            </a:r>
            <a:r>
              <a:rPr lang="es-MX" dirty="0" smtClean="0"/>
              <a:t> (para los 3 millones que cobraron bono PAMI de $15.000 y bono ANSES en el último trimestre del año pasado la pérdida va a ser de más del 16%) </a:t>
            </a:r>
            <a:r>
              <a:rPr lang="es-MX" b="1" u="sng" dirty="0" smtClean="0"/>
              <a:t>menos que en diciembre 2023</a:t>
            </a:r>
            <a:r>
              <a:rPr lang="es-MX" dirty="0" smtClean="0"/>
              <a:t>. </a:t>
            </a:r>
          </a:p>
          <a:p>
            <a:pPr lvl="1"/>
            <a:r>
              <a:rPr lang="es-MX" dirty="0" smtClean="0"/>
              <a:t>Incluso sin contar el bono PAMI, </a:t>
            </a:r>
            <a:r>
              <a:rPr lang="es-MX" b="1" u="sng" dirty="0" smtClean="0"/>
              <a:t>a lo largo de 2024</a:t>
            </a:r>
            <a:r>
              <a:rPr lang="es-MX" dirty="0" smtClean="0"/>
              <a:t>, la </a:t>
            </a:r>
            <a:r>
              <a:rPr lang="es-MX" b="1" u="sng" dirty="0" smtClean="0"/>
              <a:t>pérdida acumulada </a:t>
            </a:r>
            <a:r>
              <a:rPr lang="es-MX" dirty="0" smtClean="0"/>
              <a:t>por la no actualización del bono en abril </a:t>
            </a:r>
            <a:r>
              <a:rPr lang="en-AE" dirty="0" smtClean="0"/>
              <a:t>–</a:t>
            </a:r>
            <a:r>
              <a:rPr lang="es-MX" dirty="0" smtClean="0"/>
              <a:t> diciembre fue tal que </a:t>
            </a:r>
            <a:r>
              <a:rPr lang="es-MX" b="1" u="sng" dirty="0" smtClean="0"/>
              <a:t>equivalió</a:t>
            </a:r>
            <a:r>
              <a:rPr lang="es-MX" dirty="0" smtClean="0"/>
              <a:t> </a:t>
            </a:r>
            <a:r>
              <a:rPr lang="es-MX" b="1" u="sng" dirty="0" smtClean="0"/>
              <a:t>a “dejar de cobrar” el medio aguinaldo y el bono de diciembre</a:t>
            </a:r>
            <a:r>
              <a:rPr lang="es-MX" dirty="0" smtClean="0"/>
              <a:t>. Y </a:t>
            </a:r>
            <a:r>
              <a:rPr lang="es-MX" b="1" u="sng" dirty="0" smtClean="0"/>
              <a:t>en</a:t>
            </a:r>
            <a:r>
              <a:rPr lang="es-MX" dirty="0" smtClean="0"/>
              <a:t> los </a:t>
            </a:r>
            <a:r>
              <a:rPr lang="es-MX" b="1" u="sng" dirty="0" smtClean="0"/>
              <a:t>cinco meses de 2025</a:t>
            </a:r>
            <a:r>
              <a:rPr lang="es-MX" dirty="0" smtClean="0"/>
              <a:t> ya </a:t>
            </a:r>
            <a:r>
              <a:rPr lang="es-MX" b="1" u="sng" dirty="0" smtClean="0"/>
              <a:t>se perdió casi lo mismo que en los nueve de 2024</a:t>
            </a:r>
            <a:r>
              <a:rPr lang="es-MX" dirty="0" smtClean="0"/>
              <a:t>.</a:t>
            </a:r>
          </a:p>
          <a:p>
            <a:pPr lvl="1"/>
            <a:r>
              <a:rPr lang="es-MX" dirty="0" smtClean="0"/>
              <a:t>El </a:t>
            </a:r>
            <a:r>
              <a:rPr lang="es-MX" b="1" u="sng" dirty="0" smtClean="0"/>
              <a:t>ajuste más brutal </a:t>
            </a:r>
            <a:r>
              <a:rPr lang="es-MX" dirty="0" smtClean="0"/>
              <a:t>a tenido lugar </a:t>
            </a:r>
            <a:r>
              <a:rPr lang="es-MX" b="1" u="sng" dirty="0" smtClean="0"/>
              <a:t>sobre los más vulnerables (representó el 90% del SAC de la PUAM)</a:t>
            </a:r>
            <a:r>
              <a:rPr lang="es-MX" dirty="0" smtClean="0"/>
              <a:t>, las </a:t>
            </a:r>
            <a:r>
              <a:rPr lang="es-MX" b="1" u="sng" dirty="0" smtClean="0"/>
              <a:t>personas con discapacidad (fue más del 100% de su SAC) y</a:t>
            </a:r>
            <a:r>
              <a:rPr lang="es-MX" dirty="0" smtClean="0"/>
              <a:t> los tres millones de </a:t>
            </a:r>
            <a:r>
              <a:rPr lang="es-MX" b="1" u="sng" dirty="0" smtClean="0"/>
              <a:t>adultos mayores que necesitaron asistencia alimentaria </a:t>
            </a:r>
            <a:r>
              <a:rPr lang="es-MX" dirty="0" smtClean="0"/>
              <a:t>a fines de 2023. </a:t>
            </a:r>
          </a:p>
          <a:p>
            <a:pPr lvl="1"/>
            <a:r>
              <a:rPr lang="es-MX" b="1" u="sng" dirty="0" smtClean="0"/>
              <a:t>De ajustarse por inflación</a:t>
            </a:r>
            <a:r>
              <a:rPr lang="es-MX" dirty="0" smtClean="0"/>
              <a:t>, el </a:t>
            </a:r>
            <a:r>
              <a:rPr lang="es-MX" b="1" u="sng" dirty="0" smtClean="0"/>
              <a:t>bono</a:t>
            </a:r>
            <a:r>
              <a:rPr lang="es-MX" dirty="0" smtClean="0"/>
              <a:t> de $70.000 que se pagó a comienzos de abril de 2024 por primera vez, tendría que ser de más de </a:t>
            </a:r>
            <a:r>
              <a:rPr lang="es-MX" b="1" u="sng" dirty="0" smtClean="0"/>
              <a:t>$115.000</a:t>
            </a:r>
            <a:r>
              <a:rPr lang="es-MX" dirty="0" smtClean="0"/>
              <a:t> </a:t>
            </a:r>
            <a:r>
              <a:rPr lang="es-MX" b="1" u="sng" dirty="0" smtClean="0"/>
              <a:t>a principios de junio de 2025</a:t>
            </a:r>
            <a:r>
              <a:rPr lang="es-MX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866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705853"/>
            <a:ext cx="9236732" cy="120315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$45.000 puede ser la diferencia entre la vida y la muerte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2333002"/>
            <a:ext cx="12192000" cy="4238714"/>
          </a:xfrm>
        </p:spPr>
        <p:txBody>
          <a:bodyPr>
            <a:normAutofit fontScale="55000" lnSpcReduction="20000"/>
          </a:bodyPr>
          <a:lstStyle/>
          <a:p>
            <a:r>
              <a:rPr lang="es-ES" dirty="0" smtClean="0"/>
              <a:t>El </a:t>
            </a:r>
            <a:r>
              <a:rPr lang="es-ES" b="1" u="sng" dirty="0" smtClean="0"/>
              <a:t>PAMI</a:t>
            </a:r>
            <a:r>
              <a:rPr lang="es-ES" dirty="0" smtClean="0"/>
              <a:t> a </a:t>
            </a:r>
            <a:r>
              <a:rPr lang="es-ES" b="1" u="sng" dirty="0"/>
              <a:t>2023</a:t>
            </a:r>
            <a:r>
              <a:rPr lang="es-ES" dirty="0"/>
              <a:t> </a:t>
            </a:r>
            <a:r>
              <a:rPr lang="es-ES" dirty="0" smtClean="0"/>
              <a:t>brindaba </a:t>
            </a:r>
            <a:r>
              <a:rPr lang="es-ES" b="1" u="sng" dirty="0" smtClean="0"/>
              <a:t>remedios gratuitos</a:t>
            </a:r>
            <a:r>
              <a:rPr lang="es-ES" dirty="0" smtClean="0"/>
              <a:t> </a:t>
            </a:r>
            <a:r>
              <a:rPr lang="es-ES" dirty="0"/>
              <a:t>a </a:t>
            </a:r>
            <a:r>
              <a:rPr lang="es-ES" b="1" u="sng" dirty="0"/>
              <a:t>1,2 millones de personas</a:t>
            </a:r>
            <a:r>
              <a:rPr lang="es-ES" dirty="0"/>
              <a:t>, incluidas en los casi dos millones de recetas médicas </a:t>
            </a:r>
            <a:r>
              <a:rPr lang="es-ES" dirty="0" smtClean="0"/>
              <a:t>con subsidios </a:t>
            </a:r>
            <a:r>
              <a:rPr lang="es-ES" dirty="0"/>
              <a:t>(de entre el 40% y el 100%), que el Instituto cubría cada mes.</a:t>
            </a:r>
          </a:p>
          <a:p>
            <a:r>
              <a:rPr lang="es-ES" dirty="0"/>
              <a:t>A lo largo de </a:t>
            </a:r>
            <a:r>
              <a:rPr lang="es-ES" b="1" u="sng" dirty="0"/>
              <a:t>2024</a:t>
            </a:r>
            <a:r>
              <a:rPr lang="es-ES" dirty="0"/>
              <a:t> la </a:t>
            </a:r>
            <a:r>
              <a:rPr lang="es-ES" b="1" u="sng" dirty="0"/>
              <a:t>cobertura</a:t>
            </a:r>
            <a:r>
              <a:rPr lang="es-ES" dirty="0"/>
              <a:t> de medicamentos </a:t>
            </a:r>
            <a:r>
              <a:rPr lang="es-ES" b="1" u="sng" dirty="0"/>
              <a:t>se restringió</a:t>
            </a:r>
            <a:r>
              <a:rPr lang="es-ES" dirty="0"/>
              <a:t> a un nivel tal que, a enero </a:t>
            </a:r>
            <a:r>
              <a:rPr lang="es-ES" dirty="0" smtClean="0"/>
              <a:t>de 2025</a:t>
            </a:r>
            <a:r>
              <a:rPr lang="es-ES" dirty="0"/>
              <a:t>, </a:t>
            </a:r>
            <a:r>
              <a:rPr lang="es-ES" b="1" u="sng" dirty="0"/>
              <a:t>solamente</a:t>
            </a:r>
            <a:r>
              <a:rPr lang="es-ES" dirty="0"/>
              <a:t> se subsidiaban al </a:t>
            </a:r>
            <a:r>
              <a:rPr lang="es-ES" b="1" u="sng" dirty="0"/>
              <a:t>100%</a:t>
            </a:r>
            <a:r>
              <a:rPr lang="es-ES" dirty="0"/>
              <a:t> la mayor parte de los tratamientos parta la </a:t>
            </a:r>
            <a:r>
              <a:rPr lang="es-ES" b="1" u="sng" dirty="0"/>
              <a:t>diabetes </a:t>
            </a:r>
            <a:r>
              <a:rPr lang="es-ES" b="1" u="sng" dirty="0" smtClean="0"/>
              <a:t>y</a:t>
            </a:r>
            <a:r>
              <a:rPr lang="es-ES" dirty="0" smtClean="0"/>
              <a:t> un </a:t>
            </a:r>
            <a:r>
              <a:rPr lang="es-ES" dirty="0"/>
              <a:t>solo principio activo vinculado a la salud mental (</a:t>
            </a:r>
            <a:r>
              <a:rPr lang="es-ES" b="1" u="sng" dirty="0" err="1"/>
              <a:t>clozapina</a:t>
            </a:r>
            <a:r>
              <a:rPr lang="es-ES" dirty="0" smtClean="0"/>
              <a:t>). </a:t>
            </a:r>
          </a:p>
          <a:p>
            <a:r>
              <a:rPr lang="es-ES" dirty="0" smtClean="0"/>
              <a:t>Como </a:t>
            </a:r>
            <a:r>
              <a:rPr lang="es-ES" dirty="0"/>
              <a:t>referencia, en </a:t>
            </a:r>
            <a:r>
              <a:rPr lang="es-ES" b="1" u="sng" dirty="0"/>
              <a:t>octubre</a:t>
            </a:r>
            <a:r>
              <a:rPr lang="es-ES" dirty="0"/>
              <a:t> de </a:t>
            </a:r>
            <a:r>
              <a:rPr lang="es-ES" b="1" u="sng" dirty="0"/>
              <a:t>2023</a:t>
            </a:r>
            <a:r>
              <a:rPr lang="es-ES" dirty="0"/>
              <a:t> el organismo afirmaba, en su </a:t>
            </a:r>
            <a:r>
              <a:rPr lang="es-ES" dirty="0" smtClean="0"/>
              <a:t>web institucional </a:t>
            </a:r>
            <a:r>
              <a:rPr lang="es-ES" dirty="0"/>
              <a:t>(https://www.pami.org.ar/programa-alimentario), que contaba como beneficios </a:t>
            </a:r>
            <a:r>
              <a:rPr lang="es-ES" dirty="0" smtClean="0"/>
              <a:t>del programa </a:t>
            </a:r>
            <a:r>
              <a:rPr lang="es-ES" dirty="0"/>
              <a:t>Medicamentos Gratis, con la </a:t>
            </a:r>
            <a:r>
              <a:rPr lang="es-ES" b="1" u="sng" dirty="0"/>
              <a:t>cobertura al 100%</a:t>
            </a:r>
            <a:r>
              <a:rPr lang="es-ES" dirty="0"/>
              <a:t> de más de </a:t>
            </a:r>
            <a:r>
              <a:rPr lang="es-ES" b="1" u="sng" dirty="0"/>
              <a:t>3.000 </a:t>
            </a:r>
            <a:r>
              <a:rPr lang="es-ES" b="1" u="sng" dirty="0" smtClean="0"/>
              <a:t>productos</a:t>
            </a:r>
            <a:r>
              <a:rPr lang="es-ES" dirty="0" smtClean="0"/>
              <a:t>. Considerando </a:t>
            </a:r>
            <a:r>
              <a:rPr lang="es-ES" dirty="0"/>
              <a:t>que, a </a:t>
            </a:r>
            <a:r>
              <a:rPr lang="es-ES" b="1" u="sng" dirty="0"/>
              <a:t>enero</a:t>
            </a:r>
            <a:r>
              <a:rPr lang="es-ES" dirty="0"/>
              <a:t> de </a:t>
            </a:r>
            <a:r>
              <a:rPr lang="es-ES" b="1" u="sng" dirty="0"/>
              <a:t>2025</a:t>
            </a:r>
            <a:r>
              <a:rPr lang="es-ES" dirty="0"/>
              <a:t>, la cobertura al 100% se limitaba a </a:t>
            </a:r>
            <a:r>
              <a:rPr lang="es-ES" b="1" u="sng" dirty="0"/>
              <a:t>375 presentaciones</a:t>
            </a:r>
            <a:r>
              <a:rPr lang="es-ES" dirty="0"/>
              <a:t>, </a:t>
            </a:r>
            <a:r>
              <a:rPr lang="es-ES" dirty="0" smtClean="0"/>
              <a:t>se puede </a:t>
            </a:r>
            <a:r>
              <a:rPr lang="es-ES" dirty="0"/>
              <a:t>concluir que el universo de </a:t>
            </a:r>
            <a:r>
              <a:rPr lang="es-ES" b="1" u="sng" dirty="0"/>
              <a:t>medicamentos gratuitos se redujo</a:t>
            </a:r>
            <a:r>
              <a:rPr lang="es-ES" dirty="0"/>
              <a:t> en cerca de un </a:t>
            </a:r>
            <a:r>
              <a:rPr lang="es-ES" b="1" u="sng" dirty="0"/>
              <a:t>88%</a:t>
            </a:r>
            <a:r>
              <a:rPr lang="es-ES" dirty="0"/>
              <a:t>.</a:t>
            </a:r>
          </a:p>
          <a:p>
            <a:r>
              <a:rPr lang="es-ES" dirty="0"/>
              <a:t>En total, de casi 1.000 principios activos que, a enero de 2025, contaban con algún grado </a:t>
            </a:r>
            <a:r>
              <a:rPr lang="es-ES" dirty="0" smtClean="0"/>
              <a:t>de cobertura </a:t>
            </a:r>
            <a:r>
              <a:rPr lang="es-ES" dirty="0"/>
              <a:t>por parte del organismo, en promedio simple el subsidio era del 61%, pero, en casi </a:t>
            </a:r>
            <a:r>
              <a:rPr lang="es-ES" dirty="0" smtClean="0"/>
              <a:t>el 80</a:t>
            </a:r>
            <a:r>
              <a:rPr lang="es-ES" dirty="0"/>
              <a:t>% de los casos, el afiliado o la afiliada debía abonar el 50%-60% del valor del </a:t>
            </a:r>
            <a:r>
              <a:rPr lang="es-ES" dirty="0" smtClean="0"/>
              <a:t>respectivo fármaco</a:t>
            </a:r>
            <a:r>
              <a:rPr lang="es-ES" dirty="0"/>
              <a:t>.</a:t>
            </a:r>
          </a:p>
          <a:p>
            <a:r>
              <a:rPr lang="es-ES" dirty="0"/>
              <a:t>Considerando, como referencia, que el ranking de los veinte medicamentos más recetados </a:t>
            </a:r>
            <a:r>
              <a:rPr lang="es-ES" dirty="0" smtClean="0"/>
              <a:t>a afiliados/as </a:t>
            </a:r>
            <a:r>
              <a:rPr lang="es-ES" dirty="0"/>
              <a:t>del PAMI de enero de 2020 incluye seis antihipertensivos, cuatro </a:t>
            </a:r>
            <a:r>
              <a:rPr lang="es-ES" dirty="0" smtClean="0"/>
              <a:t>complejos vitamínicos</a:t>
            </a:r>
            <a:r>
              <a:rPr lang="es-ES" dirty="0"/>
              <a:t>, tres emulsiones para problemas cutáneos y dos tratamientos para el </a:t>
            </a:r>
            <a:r>
              <a:rPr lang="es-ES" dirty="0" smtClean="0"/>
              <a:t>hipotiroidismo y </a:t>
            </a:r>
            <a:r>
              <a:rPr lang="es-ES" dirty="0"/>
              <a:t>como el único otro elemento contemplado entre los doce más recetados (en el segundo lugar</a:t>
            </a:r>
            <a:r>
              <a:rPr lang="es-ES" dirty="0" smtClean="0"/>
              <a:t>), una </a:t>
            </a:r>
            <a:r>
              <a:rPr lang="es-ES" dirty="0"/>
              <a:t>aspirina para prevenir infartos, puede plantearse, como un </a:t>
            </a:r>
            <a:r>
              <a:rPr lang="es-ES" b="1" u="sng" dirty="0"/>
              <a:t>caso tipo</a:t>
            </a:r>
            <a:r>
              <a:rPr lang="es-ES" dirty="0"/>
              <a:t>, aquél en que se </a:t>
            </a:r>
            <a:r>
              <a:rPr lang="es-ES" dirty="0" smtClean="0"/>
              <a:t>deba adquirir</a:t>
            </a:r>
            <a:r>
              <a:rPr lang="es-ES" dirty="0"/>
              <a:t>, mensualmente, un </a:t>
            </a:r>
            <a:r>
              <a:rPr lang="es-ES" b="1" u="sng" dirty="0"/>
              <a:t>antihipertensivo</a:t>
            </a:r>
            <a:r>
              <a:rPr lang="es-ES" dirty="0"/>
              <a:t> (con </a:t>
            </a:r>
            <a:r>
              <a:rPr lang="es-ES" b="1" u="sng" dirty="0"/>
              <a:t>cobertura</a:t>
            </a:r>
            <a:r>
              <a:rPr lang="es-ES" dirty="0"/>
              <a:t> de </a:t>
            </a:r>
            <a:r>
              <a:rPr lang="es-ES" b="1" u="sng" dirty="0"/>
              <a:t>80%</a:t>
            </a:r>
            <a:r>
              <a:rPr lang="es-ES" dirty="0"/>
              <a:t>), un </a:t>
            </a:r>
            <a:r>
              <a:rPr lang="es-ES" b="1" u="sng" dirty="0"/>
              <a:t>complejo </a:t>
            </a:r>
            <a:r>
              <a:rPr lang="es-ES" b="1" u="sng" dirty="0" smtClean="0"/>
              <a:t>vitamínico </a:t>
            </a:r>
            <a:r>
              <a:rPr lang="es-ES" dirty="0" smtClean="0"/>
              <a:t>(</a:t>
            </a:r>
            <a:r>
              <a:rPr lang="es-ES" b="1" u="sng" dirty="0" smtClean="0"/>
              <a:t>40</a:t>
            </a:r>
            <a:r>
              <a:rPr lang="es-ES" b="1" u="sng" dirty="0"/>
              <a:t>%</a:t>
            </a:r>
            <a:r>
              <a:rPr lang="es-ES" dirty="0"/>
              <a:t>), una </a:t>
            </a:r>
            <a:r>
              <a:rPr lang="es-ES" b="1" u="sng" dirty="0"/>
              <a:t>emulsión cutánea </a:t>
            </a:r>
            <a:r>
              <a:rPr lang="es-ES" dirty="0"/>
              <a:t>(</a:t>
            </a:r>
            <a:r>
              <a:rPr lang="es-ES" b="1" u="sng" dirty="0"/>
              <a:t>50%</a:t>
            </a:r>
            <a:r>
              <a:rPr lang="es-ES" dirty="0"/>
              <a:t>), un tratamiento para el </a:t>
            </a:r>
            <a:r>
              <a:rPr lang="es-ES" b="1" u="sng" dirty="0"/>
              <a:t>hipotiroidismo</a:t>
            </a:r>
            <a:r>
              <a:rPr lang="es-ES" dirty="0"/>
              <a:t> (</a:t>
            </a:r>
            <a:r>
              <a:rPr lang="es-ES" b="1" u="sng" dirty="0"/>
              <a:t>80%</a:t>
            </a:r>
            <a:r>
              <a:rPr lang="es-ES" dirty="0"/>
              <a:t>) y </a:t>
            </a:r>
            <a:r>
              <a:rPr lang="es-ES" b="1" u="sng" dirty="0" smtClean="0"/>
              <a:t>aspirinas</a:t>
            </a:r>
            <a:r>
              <a:rPr lang="es-ES" dirty="0" smtClean="0"/>
              <a:t> (</a:t>
            </a:r>
            <a:r>
              <a:rPr lang="es-ES" b="1" u="sng" dirty="0" smtClean="0"/>
              <a:t>60</a:t>
            </a:r>
            <a:r>
              <a:rPr lang="es-ES" b="1" u="sng" dirty="0"/>
              <a:t>%</a:t>
            </a:r>
            <a:r>
              <a:rPr lang="es-ES" dirty="0"/>
              <a:t>).</a:t>
            </a:r>
          </a:p>
          <a:p>
            <a:r>
              <a:rPr lang="es-ES" dirty="0"/>
              <a:t>De </a:t>
            </a:r>
            <a:r>
              <a:rPr lang="es-ES" dirty="0" smtClean="0"/>
              <a:t>ser ese el caso, el monto a desembolsar, mensualmente, por cada persona, resultaba, en </a:t>
            </a:r>
            <a:r>
              <a:rPr lang="es-ES" b="1" u="sng" dirty="0" smtClean="0"/>
              <a:t>enero</a:t>
            </a:r>
            <a:r>
              <a:rPr lang="es-ES" dirty="0" smtClean="0"/>
              <a:t> de </a:t>
            </a:r>
            <a:r>
              <a:rPr lang="es-ES" b="1" u="sng" dirty="0" smtClean="0"/>
              <a:t>2025</a:t>
            </a:r>
            <a:r>
              <a:rPr lang="es-ES" dirty="0" smtClean="0"/>
              <a:t>, de unos </a:t>
            </a:r>
            <a:r>
              <a:rPr lang="es-ES" b="1" u="sng" dirty="0" smtClean="0"/>
              <a:t>$25.012 </a:t>
            </a:r>
            <a:r>
              <a:rPr lang="es-ES" dirty="0" smtClean="0"/>
              <a:t>(consistente con una </a:t>
            </a:r>
            <a:r>
              <a:rPr lang="es-ES" b="1" u="sng" dirty="0" smtClean="0"/>
              <a:t>cobertura total</a:t>
            </a:r>
            <a:r>
              <a:rPr lang="es-ES" dirty="0" smtClean="0"/>
              <a:t> del </a:t>
            </a:r>
            <a:r>
              <a:rPr lang="es-ES" b="1" u="sng" dirty="0" smtClean="0"/>
              <a:t>61</a:t>
            </a:r>
            <a:r>
              <a:rPr lang="es-ES" b="1" u="sng" dirty="0"/>
              <a:t>%</a:t>
            </a:r>
            <a:r>
              <a:rPr lang="es-ES" dirty="0"/>
              <a:t>). </a:t>
            </a:r>
            <a:r>
              <a:rPr lang="es-ES" dirty="0" smtClean="0"/>
              <a:t>De actualizarse </a:t>
            </a:r>
            <a:r>
              <a:rPr lang="es-ES" b="1" u="sng" dirty="0" smtClean="0"/>
              <a:t>a</a:t>
            </a:r>
            <a:r>
              <a:rPr lang="es-ES" dirty="0" smtClean="0"/>
              <a:t> principios de </a:t>
            </a:r>
            <a:r>
              <a:rPr lang="es-ES" b="1" u="sng" dirty="0" smtClean="0"/>
              <a:t>junio</a:t>
            </a:r>
            <a:r>
              <a:rPr lang="es-ES" dirty="0" smtClean="0"/>
              <a:t> de </a:t>
            </a:r>
            <a:r>
              <a:rPr lang="es-ES" b="1" u="sng" dirty="0" smtClean="0"/>
              <a:t>2025</a:t>
            </a:r>
            <a:r>
              <a:rPr lang="es-ES" dirty="0" smtClean="0"/>
              <a:t> por la inflación general oficial, serían </a:t>
            </a:r>
            <a:r>
              <a:rPr lang="es-ES" b="1" u="sng" dirty="0" smtClean="0"/>
              <a:t>$28.750</a:t>
            </a:r>
            <a:r>
              <a:rPr lang="es-MX" dirty="0" smtClean="0"/>
              <a:t>.</a:t>
            </a:r>
          </a:p>
          <a:p>
            <a:r>
              <a:rPr lang="es-MX" dirty="0" smtClean="0"/>
              <a:t>Así, casi </a:t>
            </a:r>
            <a:r>
              <a:rPr lang="es-MX" b="1" u="sng" dirty="0" smtClean="0"/>
              <a:t>dos tercios de la actualización del bono</a:t>
            </a:r>
            <a:r>
              <a:rPr lang="es-MX" dirty="0" smtClean="0"/>
              <a:t> no serían para recuperar el poder de compra perdido, sino </a:t>
            </a:r>
            <a:r>
              <a:rPr lang="es-MX" b="1" u="sng" dirty="0" smtClean="0"/>
              <a:t>para poder pagar los remedios que dejó de cubrir PAMI</a:t>
            </a:r>
            <a:endParaRPr lang="es-ES" b="1" u="sng" dirty="0"/>
          </a:p>
        </p:txBody>
      </p:sp>
    </p:spTree>
    <p:extLst>
      <p:ext uri="{BB962C8B-B14F-4D97-AF65-F5344CB8AC3E}">
        <p14:creationId xmlns:p14="http://schemas.microsoft.com/office/powerpoint/2010/main" val="274171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049" y="1203158"/>
            <a:ext cx="11227902" cy="893339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¿Cuánto sale mejorar la vida de 1 de cada 10 argentinos?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2603500"/>
            <a:ext cx="12192000" cy="3968216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Partiendo de un </a:t>
            </a:r>
            <a:r>
              <a:rPr lang="es-MX" b="1" u="sng" dirty="0" smtClean="0"/>
              <a:t>incremento de $45.000 a partir de mayo </a:t>
            </a:r>
            <a:r>
              <a:rPr lang="es-MX" dirty="0" smtClean="0"/>
              <a:t>(pagadero a comienzos de junio) y suponiendo una </a:t>
            </a:r>
            <a:r>
              <a:rPr lang="es-MX" b="1" u="sng" dirty="0" smtClean="0"/>
              <a:t>inflación promedio de 2% mensual </a:t>
            </a:r>
            <a:r>
              <a:rPr lang="es-MX" dirty="0" smtClean="0"/>
              <a:t>durante los siete meses siguientes, el </a:t>
            </a:r>
            <a:r>
              <a:rPr lang="es-MX" b="1" u="sng" dirty="0" smtClean="0"/>
              <a:t>costo fiscal máximo por beneficio </a:t>
            </a:r>
            <a:r>
              <a:rPr lang="es-MX" dirty="0" smtClean="0"/>
              <a:t>sería, en </a:t>
            </a:r>
            <a:r>
              <a:rPr lang="es-MX" b="1" u="sng" dirty="0" smtClean="0"/>
              <a:t>2025</a:t>
            </a:r>
            <a:r>
              <a:rPr lang="es-MX" dirty="0" smtClean="0"/>
              <a:t> (considerando que el mensual diciembre se abonará, rocíen, en 2026) de unos </a:t>
            </a:r>
            <a:r>
              <a:rPr lang="es-MX" b="1" u="sng" dirty="0" smtClean="0"/>
              <a:t>$365.000</a:t>
            </a:r>
            <a:r>
              <a:rPr lang="es-MX" dirty="0" smtClean="0"/>
              <a:t>. </a:t>
            </a:r>
          </a:p>
          <a:p>
            <a:endParaRPr lang="es-MX" dirty="0" smtClean="0"/>
          </a:p>
          <a:p>
            <a:r>
              <a:rPr lang="es-MX" dirty="0" smtClean="0"/>
              <a:t>A su vez, incluso considerando que todos los beneficiarios actuales cobrases bono pleno (cuando muchos, en realidad, perciben un proporcional), se trataría de </a:t>
            </a:r>
            <a:r>
              <a:rPr lang="es-MX" b="1" u="sng" dirty="0" smtClean="0"/>
              <a:t>4,9 millones de personas</a:t>
            </a:r>
            <a:r>
              <a:rPr lang="es-MX" dirty="0" smtClean="0"/>
              <a:t> (unos 3,2 millones de destinatarios jubilaciones y pensiones, unos 1,5 millones de pensiones no contributivas y 0,2 millones de PUAM).</a:t>
            </a:r>
          </a:p>
          <a:p>
            <a:endParaRPr lang="es-MX" dirty="0" smtClean="0"/>
          </a:p>
          <a:p>
            <a:r>
              <a:rPr lang="es-MX" dirty="0" smtClean="0"/>
              <a:t>Ello equivaldría a un máximo de </a:t>
            </a:r>
            <a:r>
              <a:rPr lang="es-MX" b="1" u="sng" dirty="0" smtClean="0"/>
              <a:t>$1,79 billones</a:t>
            </a:r>
            <a:r>
              <a:rPr lang="es-MX" dirty="0" smtClean="0"/>
              <a:t> durante </a:t>
            </a:r>
            <a:r>
              <a:rPr lang="es-MX" b="1" u="sng" dirty="0" smtClean="0"/>
              <a:t>2025</a:t>
            </a:r>
            <a:r>
              <a:rPr lang="es-MX" dirty="0" smtClean="0"/>
              <a:t>, esto es, un </a:t>
            </a:r>
            <a:r>
              <a:rPr lang="es-MX" b="1" u="sng" dirty="0" smtClean="0"/>
              <a:t>0,21%</a:t>
            </a:r>
            <a:r>
              <a:rPr lang="es-MX" dirty="0" smtClean="0"/>
              <a:t> del </a:t>
            </a:r>
            <a:r>
              <a:rPr lang="es-MX" b="1" u="sng" dirty="0" smtClean="0"/>
              <a:t>PBI</a:t>
            </a:r>
            <a:r>
              <a:rPr lang="es-MX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6744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928" y="1110400"/>
            <a:ext cx="11227902" cy="706964"/>
          </a:xfrm>
        </p:spPr>
        <p:txBody>
          <a:bodyPr/>
          <a:lstStyle/>
          <a:p>
            <a:r>
              <a:rPr lang="es-MX" dirty="0" smtClean="0"/>
              <a:t>¿No hay plata? ¡Con la tuya, jubilado!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2603500"/>
            <a:ext cx="12192000" cy="3968216"/>
          </a:xfrm>
        </p:spPr>
        <p:txBody>
          <a:bodyPr>
            <a:normAutofit fontScale="77500" lnSpcReduction="20000"/>
          </a:bodyPr>
          <a:lstStyle/>
          <a:p>
            <a:r>
              <a:rPr lang="es-MX" b="1" u="sng" dirty="0" smtClean="0"/>
              <a:t>29% se financiaría </a:t>
            </a:r>
            <a:r>
              <a:rPr lang="es-MX" dirty="0" smtClean="0"/>
              <a:t>de </a:t>
            </a:r>
            <a:r>
              <a:rPr lang="es-MX" b="1" u="sng" dirty="0" smtClean="0"/>
              <a:t>eliminar</a:t>
            </a:r>
            <a:r>
              <a:rPr lang="es-MX" dirty="0" smtClean="0"/>
              <a:t> (desde la segunda mitad de 2025) la </a:t>
            </a:r>
            <a:r>
              <a:rPr lang="es-MX" b="1" u="sng" dirty="0" smtClean="0"/>
              <a:t>exención del IVA </a:t>
            </a:r>
            <a:r>
              <a:rPr lang="es-ES" dirty="0" smtClean="0"/>
              <a:t>a </a:t>
            </a:r>
            <a:r>
              <a:rPr lang="es-ES" b="1" u="sng" dirty="0" smtClean="0"/>
              <a:t>honorarios </a:t>
            </a:r>
            <a:r>
              <a:rPr lang="es-ES" dirty="0"/>
              <a:t>de </a:t>
            </a:r>
            <a:r>
              <a:rPr lang="es-ES" b="1" u="sng" dirty="0" smtClean="0"/>
              <a:t>directores, </a:t>
            </a:r>
            <a:r>
              <a:rPr lang="es-ES" b="1" u="sng" dirty="0"/>
              <a:t>síndicos y</a:t>
            </a:r>
            <a:r>
              <a:rPr lang="es-ES" dirty="0"/>
              <a:t> miembros de </a:t>
            </a:r>
            <a:r>
              <a:rPr lang="es-ES" b="1" u="sng" dirty="0"/>
              <a:t>consejos</a:t>
            </a:r>
            <a:r>
              <a:rPr lang="es-ES" dirty="0"/>
              <a:t> de vigilancia de </a:t>
            </a:r>
            <a:r>
              <a:rPr lang="es-ES" b="1" u="sng" dirty="0"/>
              <a:t>sociedades </a:t>
            </a:r>
            <a:r>
              <a:rPr lang="es-ES" b="1" u="sng" dirty="0" smtClean="0"/>
              <a:t>anónimas</a:t>
            </a:r>
            <a:r>
              <a:rPr lang="es-ES" dirty="0" smtClean="0"/>
              <a:t> (</a:t>
            </a:r>
            <a:r>
              <a:rPr lang="es-ES" b="1" u="sng" dirty="0" smtClean="0"/>
              <a:t>$0,52 billones</a:t>
            </a:r>
            <a:r>
              <a:rPr lang="es-E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MX" dirty="0" smtClean="0"/>
              <a:t>. </a:t>
            </a:r>
          </a:p>
          <a:p>
            <a:r>
              <a:rPr lang="es-MX" b="1" u="sng" dirty="0" smtClean="0"/>
              <a:t>7% se financiaría</a:t>
            </a:r>
            <a:r>
              <a:rPr lang="es-MX" dirty="0" smtClean="0"/>
              <a:t> de </a:t>
            </a:r>
            <a:r>
              <a:rPr lang="es-MX" b="1" u="sng" dirty="0" smtClean="0"/>
              <a:t>reducir a la mitad </a:t>
            </a:r>
            <a:r>
              <a:rPr lang="es-MX" dirty="0" smtClean="0"/>
              <a:t>(contando que, en 2019, la mitad del </a:t>
            </a:r>
            <a:r>
              <a:rPr lang="es-MX" b="1" u="sng" dirty="0" smtClean="0"/>
              <a:t>beneficio fiscal</a:t>
            </a:r>
            <a:r>
              <a:rPr lang="es-MX" dirty="0" smtClean="0"/>
              <a:t> se concentró en cuatro empresas: </a:t>
            </a:r>
            <a:r>
              <a:rPr lang="es-ES" dirty="0"/>
              <a:t>Mercado Libre, </a:t>
            </a:r>
            <a:r>
              <a:rPr lang="es-ES" dirty="0" err="1"/>
              <a:t>Globant</a:t>
            </a:r>
            <a:r>
              <a:rPr lang="es-ES" dirty="0"/>
              <a:t>, </a:t>
            </a:r>
            <a:r>
              <a:rPr lang="es-ES" dirty="0" err="1"/>
              <a:t>Accenture</a:t>
            </a:r>
            <a:r>
              <a:rPr lang="es-ES" dirty="0"/>
              <a:t> y Red </a:t>
            </a:r>
            <a:r>
              <a:rPr lang="es-ES" dirty="0" smtClean="0"/>
              <a:t>Link) el costo del Régimen de Promoción de la </a:t>
            </a:r>
            <a:r>
              <a:rPr lang="es-ES" b="1" u="sng" dirty="0" smtClean="0"/>
              <a:t>Economía del Conocimiento</a:t>
            </a:r>
            <a:r>
              <a:rPr lang="es-ES" dirty="0" smtClean="0"/>
              <a:t>, </a:t>
            </a:r>
            <a:r>
              <a:rPr lang="es-ES" b="1" u="sng" dirty="0" smtClean="0"/>
              <a:t>excluyendo a</a:t>
            </a:r>
            <a:r>
              <a:rPr lang="es-ES" dirty="0" smtClean="0"/>
              <a:t> las </a:t>
            </a:r>
            <a:r>
              <a:rPr lang="es-ES" b="1" u="sng" dirty="0" smtClean="0"/>
              <a:t>grandes empresas ($0,12 billones)</a:t>
            </a:r>
            <a:r>
              <a:rPr lang="es-MX" dirty="0" smtClean="0"/>
              <a:t>.</a:t>
            </a:r>
          </a:p>
          <a:p>
            <a:r>
              <a:rPr lang="es-MX" b="1" u="sng" dirty="0" smtClean="0"/>
              <a:t>11% se financiaría</a:t>
            </a:r>
            <a:r>
              <a:rPr lang="es-MX" dirty="0" smtClean="0"/>
              <a:t> de eliminar (a partir de julio de 2025) la exención de ganancias </a:t>
            </a:r>
            <a:r>
              <a:rPr lang="es-ES" dirty="0" smtClean="0"/>
              <a:t>de los ingresos por Intereses </a:t>
            </a:r>
            <a:r>
              <a:rPr lang="es-ES" dirty="0"/>
              <a:t>de depósitos en entidades financieras y de obligaciones negociables percibidos por personas físicas</a:t>
            </a:r>
            <a:r>
              <a:rPr lang="es-MX" dirty="0" smtClean="0"/>
              <a:t> (</a:t>
            </a:r>
            <a:r>
              <a:rPr lang="es-MX" b="1" u="sng" dirty="0" smtClean="0"/>
              <a:t>$0,21</a:t>
            </a:r>
            <a:r>
              <a:rPr lang="es-MX" dirty="0" smtClean="0"/>
              <a:t> </a:t>
            </a:r>
            <a:r>
              <a:rPr lang="es-MX" b="1" u="sng" dirty="0"/>
              <a:t>b</a:t>
            </a:r>
            <a:r>
              <a:rPr lang="es-MX" b="1" u="sng" dirty="0" smtClean="0"/>
              <a:t>illones</a:t>
            </a:r>
            <a:r>
              <a:rPr lang="es-MX" dirty="0" smtClean="0"/>
              <a:t>).</a:t>
            </a:r>
          </a:p>
          <a:p>
            <a:r>
              <a:rPr lang="es-MX" b="1" u="sng" dirty="0" smtClean="0"/>
              <a:t>3% se financiaría</a:t>
            </a:r>
            <a:r>
              <a:rPr lang="es-MX" dirty="0" smtClean="0"/>
              <a:t> de </a:t>
            </a:r>
            <a:r>
              <a:rPr lang="es-MX" b="1" u="sng" dirty="0" smtClean="0"/>
              <a:t>reducir a la mitad</a:t>
            </a:r>
            <a:r>
              <a:rPr lang="es-MX" dirty="0" smtClean="0"/>
              <a:t> el costo fiscal asociada a la </a:t>
            </a:r>
            <a:r>
              <a:rPr lang="es-MX" b="1" u="sng" dirty="0" smtClean="0"/>
              <a:t>exención de los depósitos bancarios</a:t>
            </a:r>
            <a:r>
              <a:rPr lang="es-MX" dirty="0" smtClean="0"/>
              <a:t> en el impuesto a los </a:t>
            </a:r>
            <a:r>
              <a:rPr lang="es-MX" b="1" u="sng" dirty="0" smtClean="0"/>
              <a:t>bienes personales</a:t>
            </a:r>
            <a:r>
              <a:rPr lang="es-MX" dirty="0" smtClean="0"/>
              <a:t> (</a:t>
            </a:r>
            <a:r>
              <a:rPr lang="es-MX" b="1" u="sng" dirty="0" smtClean="0"/>
              <a:t>$0,07 billones</a:t>
            </a:r>
            <a:r>
              <a:rPr lang="es-MX" dirty="0" smtClean="0"/>
              <a:t>).</a:t>
            </a:r>
          </a:p>
          <a:p>
            <a:r>
              <a:rPr lang="es-MX" dirty="0" smtClean="0"/>
              <a:t>Así, </a:t>
            </a:r>
            <a:r>
              <a:rPr lang="es-MX" b="1" u="sng" dirty="0" smtClean="0"/>
              <a:t>la mitad del costo</a:t>
            </a:r>
            <a:r>
              <a:rPr lang="es-MX" dirty="0" smtClean="0"/>
              <a:t> de la medida se podría solventar </a:t>
            </a:r>
            <a:r>
              <a:rPr lang="es-MX" b="1" u="sng" dirty="0" smtClean="0"/>
              <a:t>sin incrementar ni crear </a:t>
            </a:r>
            <a:r>
              <a:rPr lang="es-MX" dirty="0" smtClean="0"/>
              <a:t>ningún </a:t>
            </a:r>
            <a:r>
              <a:rPr lang="es-MX" b="1" u="sng" dirty="0" smtClean="0"/>
              <a:t>impuesto ni reasignar</a:t>
            </a:r>
            <a:r>
              <a:rPr lang="es-MX" dirty="0" smtClean="0"/>
              <a:t> partidas de otros </a:t>
            </a:r>
            <a:r>
              <a:rPr lang="es-MX" b="1" u="sng" dirty="0" smtClean="0"/>
              <a:t>gastos</a:t>
            </a:r>
            <a:r>
              <a:rPr lang="es-MX" dirty="0" smtClean="0"/>
              <a:t>, sino </a:t>
            </a:r>
            <a:r>
              <a:rPr lang="es-MX" b="1" u="sng" dirty="0" smtClean="0"/>
              <a:t>eliminando privilegios fiscales</a:t>
            </a:r>
            <a:r>
              <a:rPr lang="es-MX" dirty="0" smtClean="0"/>
              <a:t> para sectores de algos ingresos.</a:t>
            </a:r>
            <a:endParaRPr lang="es-MX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909472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928" y="1110400"/>
            <a:ext cx="11227902" cy="706964"/>
          </a:xfrm>
        </p:spPr>
        <p:txBody>
          <a:bodyPr/>
          <a:lstStyle/>
          <a:p>
            <a:r>
              <a:rPr lang="es-MX" dirty="0" smtClean="0"/>
              <a:t>¿No hay plata? ¡Con la tuya, jubilado!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2603500"/>
            <a:ext cx="12192000" cy="3968216"/>
          </a:xfrm>
        </p:spPr>
        <p:txBody>
          <a:bodyPr>
            <a:normAutofit/>
          </a:bodyPr>
          <a:lstStyle/>
          <a:p>
            <a:r>
              <a:rPr lang="es-MX" sz="2000" dirty="0" smtClean="0"/>
              <a:t>Para </a:t>
            </a:r>
            <a:r>
              <a:rPr lang="es-MX" sz="2000" b="1" u="sng" dirty="0" smtClean="0"/>
              <a:t>la otra mitad</a:t>
            </a:r>
            <a:r>
              <a:rPr lang="es-MX" sz="2000" dirty="0" smtClean="0"/>
              <a:t> de la gloria, se puede apelar a </a:t>
            </a:r>
            <a:r>
              <a:rPr lang="es-MX" sz="2000" b="1" u="sng" dirty="0" smtClean="0"/>
              <a:t>dos opciones</a:t>
            </a:r>
            <a:r>
              <a:rPr lang="es-MX" sz="2000" dirty="0" smtClean="0"/>
              <a:t> distintas (</a:t>
            </a:r>
            <a:r>
              <a:rPr lang="es-MX" sz="2000" b="1" u="sng" dirty="0" smtClean="0"/>
              <a:t>o combinarlas</a:t>
            </a:r>
            <a:r>
              <a:rPr lang="es-MX" sz="2000" dirty="0" smtClean="0"/>
              <a:t>). </a:t>
            </a:r>
          </a:p>
          <a:p>
            <a:r>
              <a:rPr lang="es-MX" sz="2000" b="1" u="sng" dirty="0" smtClean="0"/>
              <a:t>Reducir partidas de gastos </a:t>
            </a:r>
            <a:r>
              <a:rPr lang="es-MX" sz="2000" dirty="0" smtClean="0"/>
              <a:t>que se consideren </a:t>
            </a:r>
            <a:r>
              <a:rPr lang="es-MX" sz="2000" b="1" u="sng" dirty="0" smtClean="0"/>
              <a:t>menos importantes</a:t>
            </a:r>
            <a:r>
              <a:rPr lang="es-MX" sz="2000" dirty="0" smtClean="0"/>
              <a:t> que la supervivencia de un décimo de la población nacional: verbigracia, partidas de la </a:t>
            </a:r>
            <a:r>
              <a:rPr lang="es-MX" sz="2000" b="1" u="sng" dirty="0" smtClean="0"/>
              <a:t>Secretaría de Inteligencia</a:t>
            </a:r>
            <a:r>
              <a:rPr lang="es-MX" sz="2000" dirty="0" smtClean="0"/>
              <a:t> de Estado </a:t>
            </a:r>
            <a:r>
              <a:rPr lang="es-MX" sz="2000" b="1" u="sng" dirty="0" smtClean="0"/>
              <a:t>o de Comunicación y Medios</a:t>
            </a:r>
            <a:r>
              <a:rPr lang="es-MX" sz="2000" dirty="0" smtClean="0"/>
              <a:t> de la </a:t>
            </a:r>
            <a:r>
              <a:rPr lang="es-MX" sz="2000" b="1" u="sng" dirty="0" smtClean="0"/>
              <a:t>Presidencia de la Nación</a:t>
            </a:r>
            <a:r>
              <a:rPr lang="es-MX" sz="2000" dirty="0" smtClean="0"/>
              <a:t>.</a:t>
            </a:r>
          </a:p>
          <a:p>
            <a:r>
              <a:rPr lang="es-MX" sz="2000" dirty="0" smtClean="0"/>
              <a:t>Incorporar una </a:t>
            </a:r>
            <a:r>
              <a:rPr lang="es-MX" sz="2000" b="1" u="sng" dirty="0" smtClean="0"/>
              <a:t>mayor imposición a </a:t>
            </a:r>
            <a:r>
              <a:rPr lang="es-MX" sz="2000" dirty="0" smtClean="0"/>
              <a:t>las </a:t>
            </a:r>
            <a:r>
              <a:rPr lang="es-MX" sz="2000" b="1" u="sng" dirty="0" smtClean="0"/>
              <a:t>grandes</a:t>
            </a:r>
            <a:r>
              <a:rPr lang="es-MX" sz="2000" dirty="0" smtClean="0"/>
              <a:t> empresas </a:t>
            </a:r>
            <a:r>
              <a:rPr lang="es-MX" sz="2000" b="1" u="sng" dirty="0" smtClean="0"/>
              <a:t>tecnológicas</a:t>
            </a:r>
            <a:r>
              <a:rPr lang="es-MX" sz="2000" dirty="0" smtClean="0"/>
              <a:t>, los llamados impuestos GAFA (Google, Apple, Facebook, Amazon) en línea con la creciente pérdida de recaudación de aportes y contribuciones por la proliferación de los nuevas formas de trabajo (empleo en plataformas).</a:t>
            </a:r>
          </a:p>
        </p:txBody>
      </p:sp>
    </p:spTree>
    <p:extLst>
      <p:ext uri="{BB962C8B-B14F-4D97-AF65-F5344CB8AC3E}">
        <p14:creationId xmlns:p14="http://schemas.microsoft.com/office/powerpoint/2010/main" val="15381036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1239</Words>
  <Application>Microsoft Office PowerPoint</Application>
  <PresentationFormat>Panorámica</PresentationFormat>
  <Paragraphs>33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Evolución del valor real del bono de $70.000 de ANSES en 20234 - 2025 y propuesta de actualización y financiamiento</vt:lpstr>
      <vt:lpstr>El bono sin ajuste es ajuste vía el bono</vt:lpstr>
      <vt:lpstr>$45.000 puede ser la diferencia entre la vida y la muerte</vt:lpstr>
      <vt:lpstr>¿Cuánto sale mejorar la vida de 1 de cada 10 argentinos?</vt:lpstr>
      <vt:lpstr>¿No hay plata? ¡Con la tuya, jubilado!</vt:lpstr>
      <vt:lpstr>¿No hay plata? ¡Con la tuya, jubilado!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Evolución del valor real del bono de $70.000 de ANSES en 20234 - 2025 y propuesta de actualización y financiamiento</dc:title>
  <cp:lastModifiedBy>Usuario de Windows</cp:lastModifiedBy>
  <cp:revision>1</cp:revision>
  <dcterms:modified xsi:type="dcterms:W3CDTF">2025-05-08T20:31:26Z</dcterms:modified>
</cp:coreProperties>
</file>